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jpeg" ContentType="image/jpeg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bin" ContentType="application/vnd.openxmlformats-officedocument.oleObject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2" r:id="rId1"/>
  </p:sldMasterIdLst>
  <p:notesMasterIdLst>
    <p:notesMasterId r:id="rId55"/>
  </p:notesMasterIdLst>
  <p:sldIdLst>
    <p:sldId id="323" r:id="rId2"/>
    <p:sldId id="403" r:id="rId3"/>
    <p:sldId id="452" r:id="rId4"/>
    <p:sldId id="404" r:id="rId5"/>
    <p:sldId id="405" r:id="rId6"/>
    <p:sldId id="406" r:id="rId7"/>
    <p:sldId id="407" r:id="rId8"/>
    <p:sldId id="408" r:id="rId9"/>
    <p:sldId id="409" r:id="rId10"/>
    <p:sldId id="410" r:id="rId11"/>
    <p:sldId id="411" r:id="rId12"/>
    <p:sldId id="453" r:id="rId13"/>
    <p:sldId id="466" r:id="rId14"/>
    <p:sldId id="467" r:id="rId15"/>
    <p:sldId id="456" r:id="rId16"/>
    <p:sldId id="474" r:id="rId17"/>
    <p:sldId id="470" r:id="rId18"/>
    <p:sldId id="471" r:id="rId19"/>
    <p:sldId id="415" r:id="rId20"/>
    <p:sldId id="468" r:id="rId21"/>
    <p:sldId id="421" r:id="rId22"/>
    <p:sldId id="422" r:id="rId23"/>
    <p:sldId id="423" r:id="rId24"/>
    <p:sldId id="469" r:id="rId25"/>
    <p:sldId id="465" r:id="rId26"/>
    <p:sldId id="419" r:id="rId27"/>
    <p:sldId id="417" r:id="rId28"/>
    <p:sldId id="418" r:id="rId29"/>
    <p:sldId id="473" r:id="rId30"/>
    <p:sldId id="472" r:id="rId31"/>
    <p:sldId id="449" r:id="rId32"/>
    <p:sldId id="450" r:id="rId33"/>
    <p:sldId id="451" r:id="rId34"/>
    <p:sldId id="439" r:id="rId35"/>
    <p:sldId id="440" r:id="rId36"/>
    <p:sldId id="441" r:id="rId37"/>
    <p:sldId id="442" r:id="rId38"/>
    <p:sldId id="443" r:id="rId39"/>
    <p:sldId id="444" r:id="rId40"/>
    <p:sldId id="445" r:id="rId41"/>
    <p:sldId id="446" r:id="rId42"/>
    <p:sldId id="447" r:id="rId43"/>
    <p:sldId id="436" r:id="rId44"/>
    <p:sldId id="413" r:id="rId45"/>
    <p:sldId id="459" r:id="rId46"/>
    <p:sldId id="460" r:id="rId47"/>
    <p:sldId id="461" r:id="rId48"/>
    <p:sldId id="463" r:id="rId49"/>
    <p:sldId id="462" r:id="rId50"/>
    <p:sldId id="464" r:id="rId51"/>
    <p:sldId id="457" r:id="rId52"/>
    <p:sldId id="437" r:id="rId53"/>
    <p:sldId id="438" r:id="rId5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1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F9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50000" autoAdjust="0"/>
  </p:normalViewPr>
  <p:slideViewPr>
    <p:cSldViewPr snapToGrid="0" snapToObjects="1">
      <p:cViewPr>
        <p:scale>
          <a:sx n="93" d="100"/>
          <a:sy n="93" d="100"/>
        </p:scale>
        <p:origin x="688" y="248"/>
      </p:cViewPr>
      <p:guideLst>
        <p:guide orient="horz" pos="2160"/>
        <p:guide pos="381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notesMaster" Target="notesMasters/notesMaster1.xml"/><Relationship Id="rId56" Type="http://schemas.openxmlformats.org/officeDocument/2006/relationships/presProps" Target="presProps.xml"/><Relationship Id="rId57" Type="http://schemas.openxmlformats.org/officeDocument/2006/relationships/viewProps" Target="viewProps.xml"/><Relationship Id="rId58" Type="http://schemas.openxmlformats.org/officeDocument/2006/relationships/theme" Target="theme/theme1.xml"/><Relationship Id="rId59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8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7728AC-4B4F-4348-A192-856689668E8F}" type="datetimeFigureOut">
              <a:rPr lang="en-US" smtClean="0"/>
              <a:t>7/24/19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F51C37-763A-A544-96C6-A43233B492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3686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51C37-763A-A544-96C6-A43233B4922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9572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694902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 sz="3400" b="0" i="0" baseline="0">
                <a:solidFill>
                  <a:srgbClr val="464646"/>
                </a:solidFill>
                <a:latin typeface="Karla" charset="0"/>
                <a:ea typeface="Karla" charset="0"/>
                <a:cs typeface="Karla" charset="0"/>
              </a:defRPr>
            </a:lvl1pPr>
          </a:lstStyle>
          <a:p>
            <a:r>
              <a:rPr lang="en-US" dirty="0"/>
              <a:t>Lecture #: Lecture Title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3F251-9293-E549-ADD9-CEA99722651D}" type="datetimeFigureOut">
              <a:rPr lang="en-US" smtClean="0"/>
              <a:t>7/24/19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082800" y="2958528"/>
            <a:ext cx="8026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i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2400" b="0" i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2400" b="0" i="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pPr algn="ctr"/>
            <a:r>
              <a:rPr lang="en-US" sz="16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Institute for Applied</a:t>
            </a:r>
            <a:r>
              <a:rPr lang="en-US" sz="1600" b="0" i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Computational Science</a:t>
            </a:r>
          </a:p>
          <a:p>
            <a:pPr algn="ctr"/>
            <a:r>
              <a:rPr lang="en-US" sz="1600" b="0" i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Harvard</a:t>
            </a:r>
            <a:endParaRPr lang="en-US" sz="1600" b="0" i="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grpSp>
        <p:nvGrpSpPr>
          <p:cNvPr id="12" name="Group 11"/>
          <p:cNvGrpSpPr>
            <a:grpSpLocks noChangeAspect="1"/>
          </p:cNvGrpSpPr>
          <p:nvPr/>
        </p:nvGrpSpPr>
        <p:grpSpPr>
          <a:xfrm>
            <a:off x="4475134" y="4428549"/>
            <a:ext cx="3154320" cy="1764795"/>
            <a:chOff x="3383860" y="4092499"/>
            <a:chExt cx="1774304" cy="1102997"/>
          </a:xfrm>
        </p:grpSpPr>
        <p:pic>
          <p:nvPicPr>
            <p:cNvPr id="13" name="Picture 12" descr="iacs.png"/>
            <p:cNvPicPr>
              <a:picLocks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3860" y="4092501"/>
              <a:ext cx="874886" cy="1102995"/>
            </a:xfrm>
            <a:prstGeom prst="rect">
              <a:avLst/>
            </a:prstGeom>
          </p:spPr>
        </p:pic>
        <p:pic>
          <p:nvPicPr>
            <p:cNvPr id="14" name="Picture 13" descr="harvard.png"/>
            <p:cNvPicPr>
              <a:picLocks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3769" y="4092499"/>
              <a:ext cx="874395" cy="1102995"/>
            </a:xfrm>
            <a:prstGeom prst="rect">
              <a:avLst/>
            </a:prstGeom>
          </p:spPr>
        </p:pic>
      </p:grpSp>
    </p:spTree>
    <p:extLst/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182" indent="0">
              <a:buNone/>
              <a:defRPr sz="2800"/>
            </a:lvl2pPr>
            <a:lvl3pPr marL="914364" indent="0">
              <a:buNone/>
              <a:defRPr sz="2400"/>
            </a:lvl3pPr>
            <a:lvl4pPr marL="1371545" indent="0">
              <a:buNone/>
              <a:defRPr sz="2000"/>
            </a:lvl4pPr>
            <a:lvl5pPr marL="1828727" indent="0">
              <a:buNone/>
              <a:defRPr sz="2000"/>
            </a:lvl5pPr>
            <a:lvl6pPr marL="2285909" indent="0">
              <a:buNone/>
              <a:defRPr sz="2000"/>
            </a:lvl6pPr>
            <a:lvl7pPr marL="2743091" indent="0">
              <a:buNone/>
              <a:defRPr sz="2000"/>
            </a:lvl7pPr>
            <a:lvl8pPr marL="3200272" indent="0">
              <a:buNone/>
              <a:defRPr sz="2000"/>
            </a:lvl8pPr>
            <a:lvl9pPr marL="3657454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82" indent="0">
              <a:buNone/>
              <a:defRPr sz="1200"/>
            </a:lvl2pPr>
            <a:lvl3pPr marL="914364" indent="0">
              <a:buNone/>
              <a:defRPr sz="1000"/>
            </a:lvl3pPr>
            <a:lvl4pPr marL="1371545" indent="0">
              <a:buNone/>
              <a:defRPr sz="900"/>
            </a:lvl4pPr>
            <a:lvl5pPr marL="1828727" indent="0">
              <a:buNone/>
              <a:defRPr sz="900"/>
            </a:lvl5pPr>
            <a:lvl6pPr marL="2285909" indent="0">
              <a:buNone/>
              <a:defRPr sz="900"/>
            </a:lvl6pPr>
            <a:lvl7pPr marL="2743091" indent="0">
              <a:buNone/>
              <a:defRPr sz="900"/>
            </a:lvl7pPr>
            <a:lvl8pPr marL="3200272" indent="0">
              <a:buNone/>
              <a:defRPr sz="900"/>
            </a:lvl8pPr>
            <a:lvl9pPr marL="3657454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3F251-9293-E549-ADD9-CEA99722651D}" type="datetimeFigureOut">
              <a:rPr lang="en-US" smtClean="0"/>
              <a:t>7/24/19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596482"/>
            <a:ext cx="10972800" cy="211114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3F251-9293-E549-ADD9-CEA99722651D}" type="datetimeFigureOut">
              <a:rPr lang="en-US" smtClean="0"/>
              <a:t>7/24/19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3F251-9293-E549-ADD9-CEA99722651D}" type="datetimeFigureOut">
              <a:rPr lang="en-US" smtClean="0"/>
              <a:t>7/24/19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>
                <a:solidFill>
                  <a:srgbClr val="46464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433235" y="5267141"/>
            <a:ext cx="3860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70258" y="6331054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grpSp>
        <p:nvGrpSpPr>
          <p:cNvPr id="9" name="Group 8"/>
          <p:cNvGrpSpPr>
            <a:grpSpLocks/>
          </p:cNvGrpSpPr>
          <p:nvPr/>
        </p:nvGrpSpPr>
        <p:grpSpPr>
          <a:xfrm>
            <a:off x="667462" y="6153741"/>
            <a:ext cx="812363" cy="461756"/>
            <a:chOff x="8442646" y="6356350"/>
            <a:chExt cx="482609" cy="274320"/>
          </a:xfrm>
        </p:grpSpPr>
        <p:pic>
          <p:nvPicPr>
            <p:cNvPr id="7" name="Picture 6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8" name="Picture 7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cxnSp>
        <p:nvCxnSpPr>
          <p:cNvPr id="10" name="Straight Connector 9"/>
          <p:cNvCxnSpPr/>
          <p:nvPr/>
        </p:nvCxnSpPr>
        <p:spPr>
          <a:xfrm>
            <a:off x="0" y="789856"/>
            <a:ext cx="12192000" cy="0"/>
          </a:xfrm>
          <a:prstGeom prst="line">
            <a:avLst/>
          </a:prstGeom>
          <a:ln w="9525" cmpd="sng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0109057" y="6109785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5058" y="6153741"/>
            <a:ext cx="475488" cy="475488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ly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2951" y="357487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433235" y="5267141"/>
            <a:ext cx="3860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70258" y="6331054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grpSp>
        <p:nvGrpSpPr>
          <p:cNvPr id="9" name="Group 8"/>
          <p:cNvGrpSpPr>
            <a:grpSpLocks/>
          </p:cNvGrpSpPr>
          <p:nvPr/>
        </p:nvGrpSpPr>
        <p:grpSpPr>
          <a:xfrm>
            <a:off x="667462" y="6153741"/>
            <a:ext cx="812363" cy="461756"/>
            <a:chOff x="8442646" y="6356350"/>
            <a:chExt cx="482609" cy="274320"/>
          </a:xfrm>
        </p:grpSpPr>
        <p:pic>
          <p:nvPicPr>
            <p:cNvPr id="7" name="Picture 6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8" name="Picture 7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sp>
        <p:nvSpPr>
          <p:cNvPr id="14" name="TextBox 13"/>
          <p:cNvSpPr txBox="1"/>
          <p:nvPr/>
        </p:nvSpPr>
        <p:spPr>
          <a:xfrm>
            <a:off x="10109057" y="6109785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5058" y="6164169"/>
            <a:ext cx="475488" cy="475488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82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6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4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2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09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27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4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3F251-9293-E549-ADD9-CEA99722651D}" type="datetimeFigureOut">
              <a:rPr lang="en-US" smtClean="0"/>
              <a:t>7/24/19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oup 7"/>
          <p:cNvGrpSpPr>
            <a:grpSpLocks/>
          </p:cNvGrpSpPr>
          <p:nvPr/>
        </p:nvGrpSpPr>
        <p:grpSpPr>
          <a:xfrm>
            <a:off x="667462" y="6153741"/>
            <a:ext cx="812363" cy="461756"/>
            <a:chOff x="8442646" y="6356350"/>
            <a:chExt cx="482609" cy="274320"/>
          </a:xfrm>
        </p:grpSpPr>
        <p:pic>
          <p:nvPicPr>
            <p:cNvPr id="9" name="Picture 8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0" name="Picture 9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sp>
        <p:nvSpPr>
          <p:cNvPr id="11" name="TextBox 10"/>
          <p:cNvSpPr txBox="1"/>
          <p:nvPr/>
        </p:nvSpPr>
        <p:spPr>
          <a:xfrm>
            <a:off x="10109057" y="6109785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5058" y="6153741"/>
            <a:ext cx="475488" cy="475488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4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4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1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0" y="1535114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4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1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0" y="2174875"/>
            <a:ext cx="5389033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grpSp>
        <p:nvGrpSpPr>
          <p:cNvPr id="10" name="Group 9"/>
          <p:cNvGrpSpPr>
            <a:grpSpLocks/>
          </p:cNvGrpSpPr>
          <p:nvPr/>
        </p:nvGrpSpPr>
        <p:grpSpPr>
          <a:xfrm>
            <a:off x="667462" y="6153741"/>
            <a:ext cx="812363" cy="461756"/>
            <a:chOff x="8442646" y="6356350"/>
            <a:chExt cx="482609" cy="274320"/>
          </a:xfrm>
        </p:grpSpPr>
        <p:pic>
          <p:nvPicPr>
            <p:cNvPr id="11" name="Picture 10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2" name="Picture 11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sp>
        <p:nvSpPr>
          <p:cNvPr id="13" name="TextBox 12"/>
          <p:cNvSpPr txBox="1"/>
          <p:nvPr/>
        </p:nvSpPr>
        <p:spPr>
          <a:xfrm>
            <a:off x="10109057" y="6109785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5058" y="6153741"/>
            <a:ext cx="475488" cy="475488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067608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grpSp>
        <p:nvGrpSpPr>
          <p:cNvPr id="6" name="Group 5"/>
          <p:cNvGrpSpPr>
            <a:grpSpLocks/>
          </p:cNvGrpSpPr>
          <p:nvPr/>
        </p:nvGrpSpPr>
        <p:grpSpPr>
          <a:xfrm>
            <a:off x="667462" y="6153741"/>
            <a:ext cx="812363" cy="461756"/>
            <a:chOff x="8442646" y="6356350"/>
            <a:chExt cx="482609" cy="274320"/>
          </a:xfrm>
        </p:grpSpPr>
        <p:pic>
          <p:nvPicPr>
            <p:cNvPr id="7" name="Picture 6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8" name="Picture 7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sp>
        <p:nvSpPr>
          <p:cNvPr id="9" name="TextBox 8"/>
          <p:cNvSpPr txBox="1"/>
          <p:nvPr/>
        </p:nvSpPr>
        <p:spPr>
          <a:xfrm>
            <a:off x="10109057" y="6109785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5058" y="6153741"/>
            <a:ext cx="475488" cy="475488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1"/>
            <a:ext cx="4011084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82" indent="0">
              <a:buNone/>
              <a:defRPr sz="1200"/>
            </a:lvl2pPr>
            <a:lvl3pPr marL="914364" indent="0">
              <a:buNone/>
              <a:defRPr sz="1000"/>
            </a:lvl3pPr>
            <a:lvl4pPr marL="1371545" indent="0">
              <a:buNone/>
              <a:defRPr sz="900"/>
            </a:lvl4pPr>
            <a:lvl5pPr marL="1828727" indent="0">
              <a:buNone/>
              <a:defRPr sz="900"/>
            </a:lvl5pPr>
            <a:lvl6pPr marL="2285909" indent="0">
              <a:buNone/>
              <a:defRPr sz="900"/>
            </a:lvl6pPr>
            <a:lvl7pPr marL="2743091" indent="0">
              <a:buNone/>
              <a:defRPr sz="900"/>
            </a:lvl7pPr>
            <a:lvl8pPr marL="3200272" indent="0">
              <a:buNone/>
              <a:defRPr sz="900"/>
            </a:lvl8pPr>
            <a:lvl9pPr marL="3657454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3F251-9293-E549-ADD9-CEA99722651D}" type="datetimeFigureOut">
              <a:rPr lang="en-US" smtClean="0"/>
              <a:t>7/24/19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33F251-9293-E549-ADD9-CEA99722651D}" type="datetimeFigureOut">
              <a:rPr lang="en-US" smtClean="0"/>
              <a:t>7/24/19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2451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</p:sldLayoutIdLst>
  <p:txStyles>
    <p:titleStyle>
      <a:lvl1pPr algn="ctr" defTabSz="457182" rtl="0" eaLnBrk="1" latinLnBrk="0" hangingPunct="1">
        <a:spcBef>
          <a:spcPct val="0"/>
        </a:spcBef>
        <a:buNone/>
        <a:defRPr sz="3200" kern="1200" baseline="0">
          <a:solidFill>
            <a:schemeClr val="tx1"/>
          </a:solidFill>
          <a:latin typeface="Karla"/>
          <a:ea typeface="+mj-ea"/>
          <a:cs typeface="Karla"/>
        </a:defRPr>
      </a:lvl1pPr>
    </p:titleStyle>
    <p:bodyStyle>
      <a:lvl1pPr marL="342887" indent="-342887" algn="l" defTabSz="457182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20" indent="-285738" algn="l" defTabSz="457182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54" indent="-228590" algn="l" defTabSz="457182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36" indent="-228590" algn="l" defTabSz="457182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17" indent="-228590" algn="l" defTabSz="457182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99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4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1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7.png"/><Relationship Id="rId5" Type="http://schemas.openxmlformats.org/officeDocument/2006/relationships/image" Target="../media/image15.png"/><Relationship Id="rId6" Type="http://schemas.openxmlformats.org/officeDocument/2006/relationships/image" Target="../media/image24.png"/><Relationship Id="rId7" Type="http://schemas.openxmlformats.org/officeDocument/2006/relationships/image" Target="../media/image28.png"/><Relationship Id="rId8" Type="http://schemas.openxmlformats.org/officeDocument/2006/relationships/image" Target="../media/image29.png"/><Relationship Id="rId9" Type="http://schemas.openxmlformats.org/officeDocument/2006/relationships/image" Target="../media/image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7.png"/><Relationship Id="rId5" Type="http://schemas.openxmlformats.org/officeDocument/2006/relationships/image" Target="../media/image15.png"/><Relationship Id="rId6" Type="http://schemas.openxmlformats.org/officeDocument/2006/relationships/image" Target="../media/image24.png"/><Relationship Id="rId7" Type="http://schemas.openxmlformats.org/officeDocument/2006/relationships/image" Target="../media/image28.png"/><Relationship Id="rId8" Type="http://schemas.openxmlformats.org/officeDocument/2006/relationships/image" Target="../media/image29.png"/><Relationship Id="rId9" Type="http://schemas.openxmlformats.org/officeDocument/2006/relationships/image" Target="../media/image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2.PNG"/><Relationship Id="rId12" Type="http://schemas.openxmlformats.org/officeDocument/2006/relationships/image" Target="../media/image43.PNG"/><Relationship Id="rId13" Type="http://schemas.openxmlformats.org/officeDocument/2006/relationships/image" Target="../media/image44.PNG"/><Relationship Id="rId14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6" Type="http://schemas.openxmlformats.org/officeDocument/2006/relationships/image" Target="../media/image37.PNG"/><Relationship Id="rId7" Type="http://schemas.openxmlformats.org/officeDocument/2006/relationships/image" Target="../media/image38.PNG"/><Relationship Id="rId8" Type="http://schemas.openxmlformats.org/officeDocument/2006/relationships/image" Target="../media/image39.PNG"/><Relationship Id="rId9" Type="http://schemas.openxmlformats.org/officeDocument/2006/relationships/image" Target="../media/image40.PNG"/><Relationship Id="rId10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4" Type="http://schemas.openxmlformats.org/officeDocument/2006/relationships/image" Target="../media/image51.png"/><Relationship Id="rId5" Type="http://schemas.openxmlformats.org/officeDocument/2006/relationships/oleObject" Target="../embeddings/oleObject1.bin"/><Relationship Id="rId6" Type="http://schemas.openxmlformats.org/officeDocument/2006/relationships/image" Target="../media/image48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5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4" Type="http://schemas.openxmlformats.org/officeDocument/2006/relationships/image" Target="../media/image56.png"/><Relationship Id="rId5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Relationship Id="rId3" Type="http://schemas.openxmlformats.org/officeDocument/2006/relationships/image" Target="../media/image5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png"/><Relationship Id="rId3" Type="http://schemas.openxmlformats.org/officeDocument/2006/relationships/image" Target="../media/image6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4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4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4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0.png"/><Relationship Id="rId4" Type="http://schemas.openxmlformats.org/officeDocument/2006/relationships/image" Target="../media/image560.png"/><Relationship Id="rId5" Type="http://schemas.openxmlformats.org/officeDocument/2006/relationships/image" Target="../media/image72.png"/><Relationship Id="rId6" Type="http://schemas.openxmlformats.org/officeDocument/2006/relationships/image" Target="../media/image57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0.png"/><Relationship Id="rId4" Type="http://schemas.openxmlformats.org/officeDocument/2006/relationships/image" Target="../media/image590.png"/><Relationship Id="rId5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png"/><Relationship Id="rId3" Type="http://schemas.openxmlformats.org/officeDocument/2006/relationships/image" Target="../media/image76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7.png"/><Relationship Id="rId3" Type="http://schemas.openxmlformats.org/officeDocument/2006/relationships/image" Target="../media/image78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9.png"/><Relationship Id="rId3" Type="http://schemas.openxmlformats.org/officeDocument/2006/relationships/image" Target="../media/image80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0.png"/><Relationship Id="rId3" Type="http://schemas.openxmlformats.org/officeDocument/2006/relationships/image" Target="../media/image81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2.png"/><Relationship Id="rId3" Type="http://schemas.openxmlformats.org/officeDocument/2006/relationships/image" Target="../media/image83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4.png"/><Relationship Id="rId3" Type="http://schemas.openxmlformats.org/officeDocument/2006/relationships/image" Target="../media/image8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.png"/><Relationship Id="rId3" Type="http://schemas.openxmlformats.org/officeDocument/2006/relationships/image" Target="../media/image8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4" Type="http://schemas.openxmlformats.org/officeDocument/2006/relationships/image" Target="../media/image91.png"/><Relationship Id="rId5" Type="http://schemas.openxmlformats.org/officeDocument/2006/relationships/image" Target="../media/image92.png"/><Relationship Id="rId6" Type="http://schemas.openxmlformats.org/officeDocument/2006/relationships/image" Target="../media/image93.png"/><Relationship Id="rId7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9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8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12.png"/><Relationship Id="rId9" Type="http://schemas.openxmlformats.org/officeDocument/2006/relationships/image" Target="../media/image13.png"/><Relationship Id="rId10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18.png"/><Relationship Id="rId8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20.png"/><Relationship Id="rId8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7.png"/><Relationship Id="rId5" Type="http://schemas.openxmlformats.org/officeDocument/2006/relationships/image" Target="../media/image15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26.png"/><Relationship Id="rId9" Type="http://schemas.openxmlformats.org/officeDocument/2006/relationships/image" Target="../media/image17.png"/><Relationship Id="rId10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mtClean="0"/>
              <a:t>Lecture </a:t>
            </a:r>
            <a:r>
              <a:rPr lang="en-US"/>
              <a:t>5</a:t>
            </a:r>
            <a:r>
              <a:rPr lang="en-US" smtClean="0"/>
              <a:t>: </a:t>
            </a:r>
            <a:r>
              <a:rPr lang="en-US" dirty="0" smtClean="0"/>
              <a:t>Anatomy of NN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7400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Group 65"/>
          <p:cNvGrpSpPr/>
          <p:nvPr/>
        </p:nvGrpSpPr>
        <p:grpSpPr>
          <a:xfrm>
            <a:off x="2922864" y="2204535"/>
            <a:ext cx="5131983" cy="2966064"/>
            <a:chOff x="-2818142" y="1299411"/>
            <a:chExt cx="7959809" cy="4600426"/>
          </a:xfrm>
        </p:grpSpPr>
        <p:sp>
          <p:nvSpPr>
            <p:cNvPr id="67" name="Oval 66"/>
            <p:cNvSpPr>
              <a:spLocks noChangeAspect="1"/>
            </p:cNvSpPr>
            <p:nvPr/>
          </p:nvSpPr>
          <p:spPr>
            <a:xfrm>
              <a:off x="3312867" y="1299411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8" name="Straight Arrow Connector 67"/>
            <p:cNvCxnSpPr>
              <a:stCxn id="58" idx="6"/>
              <a:endCxn id="14" idx="2"/>
            </p:cNvCxnSpPr>
            <p:nvPr/>
          </p:nvCxnSpPr>
          <p:spPr>
            <a:xfrm flipV="1">
              <a:off x="-2818142" y="2358150"/>
              <a:ext cx="2098471" cy="3541687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/>
              <p:cNvSpPr txBox="1"/>
              <p:nvPr/>
            </p:nvSpPr>
            <p:spPr>
              <a:xfrm>
                <a:off x="7117368" y="2594910"/>
                <a:ext cx="69586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2" name="TextBox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7368" y="2594910"/>
                <a:ext cx="695861" cy="276999"/>
              </a:xfrm>
              <a:prstGeom prst="rect">
                <a:avLst/>
              </a:prstGeom>
              <a:blipFill rotWithShape="0">
                <a:blip r:embed="rId2"/>
                <a:stretch>
                  <a:fillRect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Anatomy of artificial neural network (ANN)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1722506" y="2599852"/>
            <a:ext cx="2553320" cy="1179095"/>
            <a:chOff x="3312867" y="1299411"/>
            <a:chExt cx="3960251" cy="1828800"/>
          </a:xfrm>
        </p:grpSpPr>
        <p:sp>
          <p:nvSpPr>
            <p:cNvPr id="4" name="Oval 3"/>
            <p:cNvSpPr>
              <a:spLocks noChangeAspect="1"/>
            </p:cNvSpPr>
            <p:nvPr/>
          </p:nvSpPr>
          <p:spPr>
            <a:xfrm>
              <a:off x="3312867" y="1299411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Arrow Connector 5"/>
            <p:cNvCxnSpPr>
              <a:stCxn id="4" idx="6"/>
              <a:endCxn id="14" idx="2"/>
            </p:cNvCxnSpPr>
            <p:nvPr/>
          </p:nvCxnSpPr>
          <p:spPr>
            <a:xfrm flipV="1">
              <a:off x="5141667" y="1745005"/>
              <a:ext cx="2131451" cy="468807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9" name="Straight Arrow Connector 18"/>
          <p:cNvCxnSpPr>
            <a:stCxn id="4" idx="6"/>
            <a:endCxn id="11" idx="2"/>
          </p:cNvCxnSpPr>
          <p:nvPr/>
        </p:nvCxnSpPr>
        <p:spPr>
          <a:xfrm>
            <a:off x="2901601" y="3189400"/>
            <a:ext cx="1397526" cy="2432246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lg" len="lg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1985387" y="3014688"/>
                <a:ext cx="69586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5387" y="3014688"/>
                <a:ext cx="695861" cy="276999"/>
              </a:xfrm>
              <a:prstGeom prst="rect">
                <a:avLst/>
              </a:prstGeom>
              <a:blipFill rotWithShape="0">
                <a:blip r:embed="rId3"/>
                <a:stretch>
                  <a:fillRect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1755677" y="5032098"/>
                <a:ext cx="113401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5677" y="5032098"/>
                <a:ext cx="1134018" cy="276999"/>
              </a:xfrm>
              <a:prstGeom prst="rect">
                <a:avLst/>
              </a:prstGeom>
              <a:blipFill rotWithShape="0">
                <a:blip r:embed="rId4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9698876" y="3963571"/>
                <a:ext cx="686092" cy="28033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𝑌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98876" y="3963571"/>
                <a:ext cx="686092" cy="280333"/>
              </a:xfrm>
              <a:prstGeom prst="rect">
                <a:avLst/>
              </a:prstGeom>
              <a:blipFill rotWithShape="0">
                <a:blip r:embed="rId5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/>
          <p:cNvGrpSpPr/>
          <p:nvPr/>
        </p:nvGrpSpPr>
        <p:grpSpPr>
          <a:xfrm>
            <a:off x="4275826" y="2297595"/>
            <a:ext cx="1179095" cy="1179095"/>
            <a:chOff x="4299129" y="2129588"/>
            <a:chExt cx="1179095" cy="1179095"/>
          </a:xfrm>
        </p:grpSpPr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4299129" y="2129588"/>
              <a:ext cx="1179095" cy="1179095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/>
                <p:cNvSpPr txBox="1"/>
                <p:nvPr/>
              </p:nvSpPr>
              <p:spPr>
                <a:xfrm>
                  <a:off x="4519482" y="2580635"/>
                  <a:ext cx="695861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11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2" name="TextBox 4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19482" y="2580635"/>
                  <a:ext cx="695861" cy="276999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b="-1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" name="Group 9"/>
          <p:cNvGrpSpPr/>
          <p:nvPr/>
        </p:nvGrpSpPr>
        <p:grpSpPr>
          <a:xfrm>
            <a:off x="4299127" y="5032098"/>
            <a:ext cx="1179095" cy="1179095"/>
            <a:chOff x="4299129" y="4110788"/>
            <a:chExt cx="1179095" cy="1179095"/>
          </a:xfrm>
        </p:grpSpPr>
        <p:sp>
          <p:nvSpPr>
            <p:cNvPr id="11" name="Oval 10"/>
            <p:cNvSpPr>
              <a:spLocks noChangeAspect="1"/>
            </p:cNvSpPr>
            <p:nvPr/>
          </p:nvSpPr>
          <p:spPr>
            <a:xfrm>
              <a:off x="4299129" y="4110788"/>
              <a:ext cx="1179095" cy="1179095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/>
                <p:cNvSpPr txBox="1"/>
                <p:nvPr/>
              </p:nvSpPr>
              <p:spPr>
                <a:xfrm>
                  <a:off x="4540746" y="4553810"/>
                  <a:ext cx="695861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1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𝑚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3" name="TextBox 4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40746" y="4553810"/>
                  <a:ext cx="695861" cy="276999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4" name="TextBox 43"/>
          <p:cNvSpPr txBox="1"/>
          <p:nvPr/>
        </p:nvSpPr>
        <p:spPr>
          <a:xfrm>
            <a:off x="1522530" y="922533"/>
            <a:ext cx="162157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 smtClean="0">
                <a:latin typeface="Karla" charset="0"/>
                <a:ea typeface="Karla" charset="0"/>
                <a:cs typeface="Karla" charset="0"/>
              </a:rPr>
              <a:t>Input layer </a:t>
            </a:r>
            <a:endParaRPr lang="en-US" sz="2400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3925600" y="964475"/>
            <a:ext cx="217040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dirty="0" smtClean="0">
                <a:latin typeface="Karla" charset="0"/>
                <a:ea typeface="Karla" charset="0"/>
                <a:cs typeface="Karla" charset="0"/>
              </a:rPr>
              <a:t>hidden layer 1, </a:t>
            </a:r>
            <a:endParaRPr lang="en-US" sz="2400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9244815" y="961900"/>
            <a:ext cx="196696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latin typeface="Karla" charset="0"/>
                <a:ea typeface="Karla" charset="0"/>
                <a:cs typeface="Karla" charset="0"/>
              </a:rPr>
              <a:t>o</a:t>
            </a:r>
            <a:r>
              <a:rPr lang="en-US" sz="2400" dirty="0" smtClean="0">
                <a:latin typeface="Karla" charset="0"/>
                <a:ea typeface="Karla" charset="0"/>
                <a:cs typeface="Karla" charset="0"/>
              </a:rPr>
              <a:t>utput layer </a:t>
            </a:r>
            <a:endParaRPr lang="en-US" sz="2400" dirty="0">
              <a:latin typeface="Karla" charset="0"/>
              <a:ea typeface="Karla" charset="0"/>
              <a:cs typeface="Karla" charset="0"/>
            </a:endParaRPr>
          </a:p>
        </p:txBody>
      </p:sp>
      <p:grpSp>
        <p:nvGrpSpPr>
          <p:cNvPr id="57" name="Group 56"/>
          <p:cNvGrpSpPr/>
          <p:nvPr/>
        </p:nvGrpSpPr>
        <p:grpSpPr>
          <a:xfrm>
            <a:off x="1743769" y="4581051"/>
            <a:ext cx="2555358" cy="1179095"/>
            <a:chOff x="3439720" y="1249823"/>
            <a:chExt cx="3963412" cy="1828800"/>
          </a:xfrm>
        </p:grpSpPr>
        <p:sp>
          <p:nvSpPr>
            <p:cNvPr id="58" name="Oval 57"/>
            <p:cNvSpPr>
              <a:spLocks noChangeAspect="1"/>
            </p:cNvSpPr>
            <p:nvPr/>
          </p:nvSpPr>
          <p:spPr>
            <a:xfrm>
              <a:off x="3439720" y="1249823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9" name="Straight Arrow Connector 58"/>
            <p:cNvCxnSpPr>
              <a:stCxn id="58" idx="6"/>
              <a:endCxn id="11" idx="2"/>
            </p:cNvCxnSpPr>
            <p:nvPr/>
          </p:nvCxnSpPr>
          <p:spPr>
            <a:xfrm>
              <a:off x="5268520" y="2164224"/>
              <a:ext cx="2134612" cy="679322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1" name="Straight Arrow Connector 70"/>
          <p:cNvCxnSpPr>
            <a:stCxn id="67" idx="6"/>
            <a:endCxn id="74" idx="2"/>
          </p:cNvCxnSpPr>
          <p:nvPr/>
        </p:nvCxnSpPr>
        <p:spPr>
          <a:xfrm>
            <a:off x="8054847" y="2794083"/>
            <a:ext cx="1365318" cy="1348576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lg" len="lg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8" name="Group 17"/>
          <p:cNvGrpSpPr/>
          <p:nvPr/>
        </p:nvGrpSpPr>
        <p:grpSpPr>
          <a:xfrm>
            <a:off x="6854487" y="4142659"/>
            <a:ext cx="2565678" cy="2041860"/>
            <a:chOff x="6854487" y="3672396"/>
            <a:chExt cx="2565678" cy="2041860"/>
          </a:xfrm>
        </p:grpSpPr>
        <p:grpSp>
          <p:nvGrpSpPr>
            <p:cNvPr id="60" name="Group 59"/>
            <p:cNvGrpSpPr/>
            <p:nvPr/>
          </p:nvGrpSpPr>
          <p:grpSpPr>
            <a:xfrm>
              <a:off x="6854487" y="3672396"/>
              <a:ext cx="2565678" cy="2041860"/>
              <a:chOff x="3312867" y="548811"/>
              <a:chExt cx="3979419" cy="3166965"/>
            </a:xfrm>
          </p:grpSpPr>
          <p:sp>
            <p:nvSpPr>
              <p:cNvPr id="61" name="Oval 60"/>
              <p:cNvSpPr>
                <a:spLocks noChangeAspect="1"/>
              </p:cNvSpPr>
              <p:nvPr/>
            </p:nvSpPr>
            <p:spPr>
              <a:xfrm>
                <a:off x="3312867" y="1886976"/>
                <a:ext cx="1828800" cy="18288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5" name="Straight Arrow Connector 64"/>
              <p:cNvCxnSpPr>
                <a:stCxn id="61" idx="6"/>
                <a:endCxn id="74" idx="2"/>
              </p:cNvCxnSpPr>
              <p:nvPr/>
            </p:nvCxnSpPr>
            <p:spPr>
              <a:xfrm flipV="1">
                <a:off x="5141667" y="548811"/>
                <a:ext cx="2150619" cy="2252566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headEnd w="lg" len="lg"/>
                <a:tailEnd type="triangle" w="lg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TextBox 72"/>
                <p:cNvSpPr txBox="1"/>
                <p:nvPr/>
              </p:nvSpPr>
              <p:spPr>
                <a:xfrm>
                  <a:off x="7125493" y="4971822"/>
                  <a:ext cx="695861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𝑛𝑚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3" name="TextBox 7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25493" y="4971822"/>
                  <a:ext cx="695861" cy="276999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74" name="Oval 73"/>
          <p:cNvSpPr>
            <a:spLocks noChangeAspect="1"/>
          </p:cNvSpPr>
          <p:nvPr/>
        </p:nvSpPr>
        <p:spPr>
          <a:xfrm>
            <a:off x="9420165" y="3553111"/>
            <a:ext cx="1179095" cy="1179095"/>
          </a:xfrm>
          <a:prstGeom prst="ellipse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/>
          <p:cNvSpPr txBox="1"/>
          <p:nvPr/>
        </p:nvSpPr>
        <p:spPr>
          <a:xfrm>
            <a:off x="6388223" y="961900"/>
            <a:ext cx="217040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 smtClean="0">
                <a:latin typeface="Karla" charset="0"/>
                <a:ea typeface="Karla" charset="0"/>
                <a:cs typeface="Karla" charset="0"/>
              </a:rPr>
              <a:t>hidden layer </a:t>
            </a:r>
            <a:r>
              <a:rPr lang="en-US" sz="2400" i="1" dirty="0" smtClean="0">
                <a:latin typeface="Cambria Math" charset="0"/>
                <a:ea typeface="Cambria Math" charset="0"/>
                <a:cs typeface="Cambria Math" charset="0"/>
              </a:rPr>
              <a:t>n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5995029" y="3963571"/>
            <a:ext cx="68371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mr-IN" sz="2400" smtClean="0">
                <a:latin typeface="Karla" charset="0"/>
                <a:ea typeface="Karla" charset="0"/>
                <a:cs typeface="Karla" charset="0"/>
              </a:rPr>
              <a:t>…</a:t>
            </a:r>
            <a:endParaRPr lang="en-US" sz="2400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 rot="16200000">
            <a:off x="4581558" y="3934985"/>
            <a:ext cx="31216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mr-IN" sz="2400" smtClean="0">
                <a:latin typeface="Karla" charset="0"/>
                <a:ea typeface="Karla" charset="0"/>
                <a:cs typeface="Karla" charset="0"/>
              </a:rPr>
              <a:t>…</a:t>
            </a:r>
            <a:endParaRPr lang="en-US" sz="2400" dirty="0">
              <a:latin typeface="Karla" charset="0"/>
              <a:ea typeface="Karla" charset="0"/>
              <a:cs typeface="Karla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60223" y="3883115"/>
            <a:ext cx="660400" cy="5969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546009" y="3244334"/>
            <a:ext cx="10999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>
                <a:latin typeface="Karla" charset="0"/>
                <a:ea typeface="Karla" charset="0"/>
                <a:cs typeface="Karla" charset="0"/>
              </a:rPr>
              <a:t>m nodes</a:t>
            </a:r>
            <a:endParaRPr lang="en-US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4190992" y="1427024"/>
            <a:ext cx="1404552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pPr algn="ctr"/>
            <a:r>
              <a:rPr lang="en-US" sz="2400" i="1" dirty="0">
                <a:latin typeface="Cambria Math" charset="0"/>
                <a:ea typeface="Cambria Math" charset="0"/>
                <a:cs typeface="Cambria Math" charset="0"/>
              </a:rPr>
              <a:t>m</a:t>
            </a: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 nodes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2119417" y="6323020"/>
            <a:ext cx="100121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We will talk later about the choice of the number of nodes.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7120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Group 65"/>
          <p:cNvGrpSpPr/>
          <p:nvPr/>
        </p:nvGrpSpPr>
        <p:grpSpPr>
          <a:xfrm>
            <a:off x="2922864" y="2204535"/>
            <a:ext cx="5131983" cy="2966064"/>
            <a:chOff x="-2818142" y="1299411"/>
            <a:chExt cx="7959809" cy="4600426"/>
          </a:xfrm>
        </p:grpSpPr>
        <p:sp>
          <p:nvSpPr>
            <p:cNvPr id="67" name="Oval 66"/>
            <p:cNvSpPr>
              <a:spLocks noChangeAspect="1"/>
            </p:cNvSpPr>
            <p:nvPr/>
          </p:nvSpPr>
          <p:spPr>
            <a:xfrm>
              <a:off x="3312867" y="1299411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8" name="Straight Arrow Connector 67"/>
            <p:cNvCxnSpPr>
              <a:stCxn id="58" idx="6"/>
              <a:endCxn id="14" idx="2"/>
            </p:cNvCxnSpPr>
            <p:nvPr/>
          </p:nvCxnSpPr>
          <p:spPr>
            <a:xfrm flipV="1">
              <a:off x="-2818142" y="2358150"/>
              <a:ext cx="2098471" cy="3541687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/>
              <p:cNvSpPr txBox="1"/>
              <p:nvPr/>
            </p:nvSpPr>
            <p:spPr>
              <a:xfrm>
                <a:off x="7117368" y="2594910"/>
                <a:ext cx="69586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2" name="TextBox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7368" y="2594910"/>
                <a:ext cx="695861" cy="276999"/>
              </a:xfrm>
              <a:prstGeom prst="rect">
                <a:avLst/>
              </a:prstGeom>
              <a:blipFill rotWithShape="0">
                <a:blip r:embed="rId2"/>
                <a:stretch>
                  <a:fillRect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Anatomy of artificial neural network (ANN)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1722506" y="2599852"/>
            <a:ext cx="2553320" cy="1179095"/>
            <a:chOff x="3312867" y="1299411"/>
            <a:chExt cx="3960251" cy="1828800"/>
          </a:xfrm>
        </p:grpSpPr>
        <p:sp>
          <p:nvSpPr>
            <p:cNvPr id="4" name="Oval 3"/>
            <p:cNvSpPr>
              <a:spLocks noChangeAspect="1"/>
            </p:cNvSpPr>
            <p:nvPr/>
          </p:nvSpPr>
          <p:spPr>
            <a:xfrm>
              <a:off x="3312867" y="1299411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Arrow Connector 5"/>
            <p:cNvCxnSpPr>
              <a:stCxn id="4" idx="6"/>
              <a:endCxn id="14" idx="2"/>
            </p:cNvCxnSpPr>
            <p:nvPr/>
          </p:nvCxnSpPr>
          <p:spPr>
            <a:xfrm flipV="1">
              <a:off x="5141667" y="1745005"/>
              <a:ext cx="2131451" cy="468807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9" name="Straight Arrow Connector 18"/>
          <p:cNvCxnSpPr>
            <a:stCxn id="4" idx="6"/>
            <a:endCxn id="11" idx="2"/>
          </p:cNvCxnSpPr>
          <p:nvPr/>
        </p:nvCxnSpPr>
        <p:spPr>
          <a:xfrm>
            <a:off x="2901601" y="3189400"/>
            <a:ext cx="1397526" cy="2432246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lg" len="lg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1985387" y="3014688"/>
                <a:ext cx="69586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5387" y="3014688"/>
                <a:ext cx="695861" cy="276999"/>
              </a:xfrm>
              <a:prstGeom prst="rect">
                <a:avLst/>
              </a:prstGeom>
              <a:blipFill rotWithShape="0">
                <a:blip r:embed="rId3"/>
                <a:stretch>
                  <a:fillRect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1755677" y="5032098"/>
                <a:ext cx="113401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5677" y="5032098"/>
                <a:ext cx="1134018" cy="276999"/>
              </a:xfrm>
              <a:prstGeom prst="rect">
                <a:avLst/>
              </a:prstGeom>
              <a:blipFill rotWithShape="0">
                <a:blip r:embed="rId4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9698876" y="3963571"/>
                <a:ext cx="686092" cy="28033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𝑌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98876" y="3963571"/>
                <a:ext cx="686092" cy="280333"/>
              </a:xfrm>
              <a:prstGeom prst="rect">
                <a:avLst/>
              </a:prstGeom>
              <a:blipFill rotWithShape="0">
                <a:blip r:embed="rId5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/>
          <p:cNvGrpSpPr/>
          <p:nvPr/>
        </p:nvGrpSpPr>
        <p:grpSpPr>
          <a:xfrm>
            <a:off x="4275826" y="2297595"/>
            <a:ext cx="1179095" cy="1179095"/>
            <a:chOff x="4299129" y="2129588"/>
            <a:chExt cx="1179095" cy="1179095"/>
          </a:xfrm>
        </p:grpSpPr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4299129" y="2129588"/>
              <a:ext cx="1179095" cy="1179095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/>
                <p:cNvSpPr txBox="1"/>
                <p:nvPr/>
              </p:nvSpPr>
              <p:spPr>
                <a:xfrm>
                  <a:off x="4519482" y="2580635"/>
                  <a:ext cx="695861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11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2" name="TextBox 4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19482" y="2580635"/>
                  <a:ext cx="695861" cy="276999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b="-1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" name="Group 9"/>
          <p:cNvGrpSpPr/>
          <p:nvPr/>
        </p:nvGrpSpPr>
        <p:grpSpPr>
          <a:xfrm>
            <a:off x="4299127" y="5032098"/>
            <a:ext cx="1179095" cy="1179095"/>
            <a:chOff x="4299129" y="4110788"/>
            <a:chExt cx="1179095" cy="1179095"/>
          </a:xfrm>
        </p:grpSpPr>
        <p:sp>
          <p:nvSpPr>
            <p:cNvPr id="11" name="Oval 10"/>
            <p:cNvSpPr>
              <a:spLocks noChangeAspect="1"/>
            </p:cNvSpPr>
            <p:nvPr/>
          </p:nvSpPr>
          <p:spPr>
            <a:xfrm>
              <a:off x="4299129" y="4110788"/>
              <a:ext cx="1179095" cy="1179095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/>
                <p:cNvSpPr txBox="1"/>
                <p:nvPr/>
              </p:nvSpPr>
              <p:spPr>
                <a:xfrm>
                  <a:off x="4540746" y="4553810"/>
                  <a:ext cx="695861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1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𝑚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3" name="TextBox 4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40746" y="4553810"/>
                  <a:ext cx="695861" cy="276999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4" name="TextBox 43"/>
          <p:cNvSpPr txBox="1"/>
          <p:nvPr/>
        </p:nvSpPr>
        <p:spPr>
          <a:xfrm>
            <a:off x="1522530" y="922533"/>
            <a:ext cx="162157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 smtClean="0">
                <a:latin typeface="Karla" charset="0"/>
                <a:ea typeface="Karla" charset="0"/>
                <a:cs typeface="Karla" charset="0"/>
              </a:rPr>
              <a:t>Input layer </a:t>
            </a:r>
            <a:endParaRPr lang="en-US" sz="2400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3925600" y="964475"/>
            <a:ext cx="217040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dirty="0" smtClean="0">
                <a:latin typeface="Karla" charset="0"/>
                <a:ea typeface="Karla" charset="0"/>
                <a:cs typeface="Karla" charset="0"/>
              </a:rPr>
              <a:t>hidden layer 1, </a:t>
            </a:r>
            <a:endParaRPr lang="en-US" sz="2400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9244815" y="961900"/>
            <a:ext cx="196696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latin typeface="Karla" charset="0"/>
                <a:ea typeface="Karla" charset="0"/>
                <a:cs typeface="Karla" charset="0"/>
              </a:rPr>
              <a:t>o</a:t>
            </a:r>
            <a:r>
              <a:rPr lang="en-US" sz="2400" dirty="0" smtClean="0">
                <a:latin typeface="Karla" charset="0"/>
                <a:ea typeface="Karla" charset="0"/>
                <a:cs typeface="Karla" charset="0"/>
              </a:rPr>
              <a:t>utput layer </a:t>
            </a:r>
            <a:endParaRPr lang="en-US" sz="2400" dirty="0">
              <a:latin typeface="Karla" charset="0"/>
              <a:ea typeface="Karla" charset="0"/>
              <a:cs typeface="Karla" charset="0"/>
            </a:endParaRPr>
          </a:p>
        </p:txBody>
      </p:sp>
      <p:grpSp>
        <p:nvGrpSpPr>
          <p:cNvPr id="57" name="Group 56"/>
          <p:cNvGrpSpPr/>
          <p:nvPr/>
        </p:nvGrpSpPr>
        <p:grpSpPr>
          <a:xfrm>
            <a:off x="1743769" y="4581051"/>
            <a:ext cx="2555358" cy="1179095"/>
            <a:chOff x="3439720" y="1249823"/>
            <a:chExt cx="3963412" cy="1828800"/>
          </a:xfrm>
        </p:grpSpPr>
        <p:sp>
          <p:nvSpPr>
            <p:cNvPr id="58" name="Oval 57"/>
            <p:cNvSpPr>
              <a:spLocks noChangeAspect="1"/>
            </p:cNvSpPr>
            <p:nvPr/>
          </p:nvSpPr>
          <p:spPr>
            <a:xfrm>
              <a:off x="3439720" y="1249823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9" name="Straight Arrow Connector 58"/>
            <p:cNvCxnSpPr>
              <a:stCxn id="58" idx="6"/>
              <a:endCxn id="11" idx="2"/>
            </p:cNvCxnSpPr>
            <p:nvPr/>
          </p:nvCxnSpPr>
          <p:spPr>
            <a:xfrm>
              <a:off x="5268520" y="2164224"/>
              <a:ext cx="2134612" cy="679322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1" name="Straight Arrow Connector 70"/>
          <p:cNvCxnSpPr>
            <a:stCxn id="67" idx="6"/>
            <a:endCxn id="74" idx="2"/>
          </p:cNvCxnSpPr>
          <p:nvPr/>
        </p:nvCxnSpPr>
        <p:spPr>
          <a:xfrm>
            <a:off x="8054847" y="2794083"/>
            <a:ext cx="1365318" cy="1348576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lg" len="lg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8" name="Group 17"/>
          <p:cNvGrpSpPr/>
          <p:nvPr/>
        </p:nvGrpSpPr>
        <p:grpSpPr>
          <a:xfrm>
            <a:off x="6854487" y="4142659"/>
            <a:ext cx="2565678" cy="2041860"/>
            <a:chOff x="6854487" y="3672396"/>
            <a:chExt cx="2565678" cy="2041860"/>
          </a:xfrm>
        </p:grpSpPr>
        <p:grpSp>
          <p:nvGrpSpPr>
            <p:cNvPr id="60" name="Group 59"/>
            <p:cNvGrpSpPr/>
            <p:nvPr/>
          </p:nvGrpSpPr>
          <p:grpSpPr>
            <a:xfrm>
              <a:off x="6854487" y="3672396"/>
              <a:ext cx="2565678" cy="2041860"/>
              <a:chOff x="3312867" y="548811"/>
              <a:chExt cx="3979419" cy="3166965"/>
            </a:xfrm>
          </p:grpSpPr>
          <p:sp>
            <p:nvSpPr>
              <p:cNvPr id="61" name="Oval 60"/>
              <p:cNvSpPr>
                <a:spLocks noChangeAspect="1"/>
              </p:cNvSpPr>
              <p:nvPr/>
            </p:nvSpPr>
            <p:spPr>
              <a:xfrm>
                <a:off x="3312867" y="1886976"/>
                <a:ext cx="1828800" cy="18288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5" name="Straight Arrow Connector 64"/>
              <p:cNvCxnSpPr>
                <a:stCxn id="61" idx="6"/>
                <a:endCxn id="74" idx="2"/>
              </p:cNvCxnSpPr>
              <p:nvPr/>
            </p:nvCxnSpPr>
            <p:spPr>
              <a:xfrm flipV="1">
                <a:off x="5141667" y="548811"/>
                <a:ext cx="2150619" cy="2252566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headEnd w="lg" len="lg"/>
                <a:tailEnd type="triangle" w="lg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TextBox 72"/>
                <p:cNvSpPr txBox="1"/>
                <p:nvPr/>
              </p:nvSpPr>
              <p:spPr>
                <a:xfrm>
                  <a:off x="7125493" y="4971822"/>
                  <a:ext cx="695861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𝑛𝑚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3" name="TextBox 7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25493" y="4971822"/>
                  <a:ext cx="695861" cy="276999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74" name="Oval 73"/>
          <p:cNvSpPr>
            <a:spLocks noChangeAspect="1"/>
          </p:cNvSpPr>
          <p:nvPr/>
        </p:nvSpPr>
        <p:spPr>
          <a:xfrm>
            <a:off x="9420165" y="3553111"/>
            <a:ext cx="1179095" cy="1179095"/>
          </a:xfrm>
          <a:prstGeom prst="ellipse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/>
          <p:cNvSpPr txBox="1"/>
          <p:nvPr/>
        </p:nvSpPr>
        <p:spPr>
          <a:xfrm>
            <a:off x="6388223" y="961900"/>
            <a:ext cx="217040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 smtClean="0">
                <a:latin typeface="Karla" charset="0"/>
                <a:ea typeface="Karla" charset="0"/>
                <a:cs typeface="Karla" charset="0"/>
              </a:rPr>
              <a:t>hidden layer </a:t>
            </a:r>
            <a:r>
              <a:rPr lang="en-US" sz="2400" i="1" dirty="0" smtClean="0">
                <a:latin typeface="Cambria Math" charset="0"/>
                <a:ea typeface="Cambria Math" charset="0"/>
                <a:cs typeface="Cambria Math" charset="0"/>
              </a:rPr>
              <a:t>n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5995029" y="3963571"/>
            <a:ext cx="68371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mr-IN" sz="2400" smtClean="0">
                <a:latin typeface="Karla" charset="0"/>
                <a:ea typeface="Karla" charset="0"/>
                <a:cs typeface="Karla" charset="0"/>
              </a:rPr>
              <a:t>…</a:t>
            </a:r>
            <a:endParaRPr lang="en-US" sz="2400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 rot="16200000">
            <a:off x="4581558" y="3934985"/>
            <a:ext cx="31216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mr-IN" sz="2400" smtClean="0">
                <a:latin typeface="Karla" charset="0"/>
                <a:ea typeface="Karla" charset="0"/>
                <a:cs typeface="Karla" charset="0"/>
              </a:rPr>
              <a:t>…</a:t>
            </a:r>
            <a:endParaRPr lang="en-US" sz="2400" dirty="0">
              <a:latin typeface="Karla" charset="0"/>
              <a:ea typeface="Karla" charset="0"/>
              <a:cs typeface="Karla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60223" y="3883115"/>
            <a:ext cx="660400" cy="5969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546009" y="3244334"/>
            <a:ext cx="10999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>
                <a:latin typeface="Karla" charset="0"/>
                <a:ea typeface="Karla" charset="0"/>
                <a:cs typeface="Karla" charset="0"/>
              </a:rPr>
              <a:t>m nodes</a:t>
            </a:r>
            <a:endParaRPr lang="en-US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4190992" y="1427024"/>
            <a:ext cx="1404552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en-US" sz="2400" i="1" dirty="0">
                <a:latin typeface="Cambria Math" charset="0"/>
                <a:ea typeface="Cambria Math" charset="0"/>
                <a:cs typeface="Cambria Math" charset="0"/>
              </a:rPr>
              <a:t>m</a:t>
            </a: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 nodes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3321200" y="6312223"/>
            <a:ext cx="100121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Number of inputs </a:t>
            </a:r>
            <a:r>
              <a:rPr 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is specified by the data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40" name="Rectangle 39"/>
          <p:cNvSpPr/>
          <p:nvPr/>
        </p:nvSpPr>
        <p:spPr>
          <a:xfrm rot="16200000">
            <a:off x="-469182" y="3619885"/>
            <a:ext cx="2927404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pPr algn="ctr"/>
            <a:r>
              <a:rPr lang="en-US" sz="2400" dirty="0" smtClean="0">
                <a:latin typeface="Karla" charset="0"/>
                <a:ea typeface="Karla" charset="0"/>
                <a:cs typeface="Karla" charset="0"/>
              </a:rPr>
              <a:t>Number of inputs </a:t>
            </a:r>
            <a:r>
              <a:rPr lang="en-US" sz="2400" i="1" dirty="0" smtClean="0">
                <a:latin typeface="Cambria Math" charset="0"/>
                <a:ea typeface="Cambria Math" charset="0"/>
                <a:cs typeface="Cambria Math" charset="0"/>
              </a:rPr>
              <a:t>d</a:t>
            </a:r>
            <a:endParaRPr lang="en-US" sz="2400" i="1" dirty="0">
              <a:latin typeface="Cambria Math" charset="0"/>
              <a:ea typeface="Cambria Math" charset="0"/>
              <a:cs typeface="Cambria Math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4609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54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layers? Representation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Representation </a:t>
            </a:r>
            <a:r>
              <a:rPr lang="en-US" sz="2400" dirty="0" smtClean="0"/>
              <a:t>matters!</a:t>
            </a:r>
            <a:endParaRPr lang="en-US" sz="2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3109" y="1839967"/>
            <a:ext cx="4572000" cy="4572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8673" y="1839967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834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Multiple Components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xmlns="" id="{2B00386C-07CD-46D8-B7BE-543B8BAA01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9975" y="1159017"/>
            <a:ext cx="8452049" cy="4988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229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Depth = Repeated Compositions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93" y="1223729"/>
            <a:ext cx="11300311" cy="469715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2402" y="2971800"/>
            <a:ext cx="914400" cy="9144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0810" y="1571679"/>
            <a:ext cx="914400" cy="914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5373" y="4485531"/>
            <a:ext cx="914400" cy="8229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1060" y="1931850"/>
            <a:ext cx="914400" cy="914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2651" y="4000572"/>
            <a:ext cx="911942" cy="914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2651" y="2966211"/>
            <a:ext cx="918117" cy="9144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5950" y="1937514"/>
            <a:ext cx="914400" cy="9144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5951" y="2958738"/>
            <a:ext cx="914400" cy="9144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5950" y="3982611"/>
            <a:ext cx="914400" cy="9144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6200" y="2952793"/>
            <a:ext cx="914400" cy="91131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6200" y="1928920"/>
            <a:ext cx="914400" cy="9144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6200" y="3973375"/>
            <a:ext cx="914400" cy="923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876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Neural Networks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Hand-written digit recognition: MNIST data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8948" y="2345397"/>
            <a:ext cx="5293388" cy="3315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461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Depth = Repeated Compositions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382" y="983807"/>
            <a:ext cx="11291235" cy="4697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335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	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8546" y="983807"/>
            <a:ext cx="10327008" cy="2111143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sz="2800" dirty="0" smtClean="0"/>
              <a:t>Anatomy of a NN</a:t>
            </a:r>
          </a:p>
          <a:p>
            <a:pPr>
              <a:spcAft>
                <a:spcPts val="1200"/>
              </a:spcAft>
            </a:pPr>
            <a:r>
              <a:rPr lang="en-US" sz="2800" b="1" dirty="0" smtClean="0"/>
              <a:t>Design choices </a:t>
            </a:r>
          </a:p>
          <a:p>
            <a:pPr lvl="1">
              <a:spcAft>
                <a:spcPts val="1200"/>
              </a:spcAft>
              <a:buFont typeface="Arial" charset="0"/>
              <a:buChar char="•"/>
            </a:pPr>
            <a:r>
              <a:rPr lang="en-US" sz="2400" dirty="0" smtClean="0"/>
              <a:t>Activation </a:t>
            </a:r>
            <a:r>
              <a:rPr lang="en-US" sz="2400" dirty="0"/>
              <a:t>function</a:t>
            </a:r>
            <a:endParaRPr lang="en-US" sz="2400" dirty="0">
              <a:solidFill>
                <a:srgbClr val="0000FF"/>
              </a:solidFill>
            </a:endParaRPr>
          </a:p>
          <a:p>
            <a:pPr lvl="1">
              <a:spcAft>
                <a:spcPts val="1200"/>
              </a:spcAft>
              <a:buFont typeface="Arial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Loss function</a:t>
            </a:r>
          </a:p>
          <a:p>
            <a:pPr lvl="1">
              <a:spcAft>
                <a:spcPts val="1200"/>
              </a:spcAft>
              <a:buFont typeface="Arial" charset="0"/>
              <a:buChar char="•"/>
            </a:pPr>
            <a:r>
              <a:rPr lang="en-US" sz="2400" dirty="0"/>
              <a:t>Output units</a:t>
            </a:r>
          </a:p>
          <a:p>
            <a:pPr lvl="1">
              <a:spcAft>
                <a:spcPts val="1200"/>
              </a:spcAft>
              <a:buFont typeface="Arial" charset="0"/>
              <a:buChar char="•"/>
            </a:pPr>
            <a:r>
              <a:rPr lang="en-US" sz="2400" dirty="0"/>
              <a:t>Architecture</a:t>
            </a:r>
          </a:p>
          <a:p>
            <a:pPr>
              <a:spcAft>
                <a:spcPts val="1200"/>
              </a:spcAft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237731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	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8546" y="983807"/>
            <a:ext cx="10327008" cy="2111143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sz="2800" dirty="0" smtClean="0"/>
              <a:t>Anatomy of a NN</a:t>
            </a:r>
          </a:p>
          <a:p>
            <a:pPr>
              <a:spcAft>
                <a:spcPts val="1200"/>
              </a:spcAft>
            </a:pPr>
            <a:r>
              <a:rPr lang="en-US" sz="2800" dirty="0" smtClean="0"/>
              <a:t>Design choices </a:t>
            </a:r>
          </a:p>
          <a:p>
            <a:pPr lvl="1">
              <a:spcAft>
                <a:spcPts val="1200"/>
              </a:spcAft>
              <a:buFont typeface="Arial" charset="0"/>
              <a:buChar char="•"/>
            </a:pPr>
            <a:r>
              <a:rPr lang="en-US" sz="2400" b="1" dirty="0" smtClean="0"/>
              <a:t>Activation </a:t>
            </a:r>
            <a:r>
              <a:rPr lang="en-US" sz="2400" b="1" dirty="0"/>
              <a:t>function</a:t>
            </a:r>
            <a:endParaRPr lang="en-US" sz="2400" b="1" dirty="0">
              <a:solidFill>
                <a:srgbClr val="0000FF"/>
              </a:solidFill>
            </a:endParaRPr>
          </a:p>
          <a:p>
            <a:pPr lvl="1">
              <a:spcAft>
                <a:spcPts val="1200"/>
              </a:spcAft>
              <a:buFont typeface="Arial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Loss function</a:t>
            </a:r>
          </a:p>
          <a:p>
            <a:pPr lvl="1">
              <a:spcAft>
                <a:spcPts val="1200"/>
              </a:spcAft>
              <a:buFont typeface="Arial" charset="0"/>
              <a:buChar char="•"/>
            </a:pPr>
            <a:r>
              <a:rPr lang="en-US" sz="2400" dirty="0"/>
              <a:t>Output units</a:t>
            </a:r>
          </a:p>
          <a:p>
            <a:pPr lvl="1">
              <a:spcAft>
                <a:spcPts val="1200"/>
              </a:spcAft>
              <a:buFont typeface="Arial" charset="0"/>
              <a:buChar char="•"/>
            </a:pPr>
            <a:r>
              <a:rPr lang="en-US" sz="2400" dirty="0"/>
              <a:t>Architecture</a:t>
            </a:r>
          </a:p>
          <a:p>
            <a:pPr>
              <a:spcAft>
                <a:spcPts val="1200"/>
              </a:spcAft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034648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Activation function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94396" y="896460"/>
                <a:ext cx="9712644" cy="866160"/>
              </a:xfrm>
            </p:spPr>
            <p:txBody>
              <a:bodyPr/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  <a:ea typeface="Karla" charset="0"/>
                          <a:cs typeface="Karla" charset="0"/>
                        </a:rPr>
                        <m:t>h</m:t>
                      </m:r>
                      <m:r>
                        <a:rPr lang="en-US" sz="2400" b="0" i="1" smtClean="0">
                          <a:latin typeface="Cambria Math" charset="0"/>
                          <a:ea typeface="Karla" charset="0"/>
                          <a:cs typeface="Karla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charset="0"/>
                          <a:ea typeface="Karla" charset="0"/>
                          <a:cs typeface="Karla" charset="0"/>
                        </a:rPr>
                        <m:t>𝑓</m:t>
                      </m:r>
                      <m:r>
                        <a:rPr lang="en-US" sz="2400" b="0" i="1" smtClean="0">
                          <a:latin typeface="Cambria Math" charset="0"/>
                          <a:ea typeface="Karla" charset="0"/>
                          <a:cs typeface="Karla" charset="0"/>
                        </a:rPr>
                        <m:t>(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charset="0"/>
                              <a:ea typeface="Karla" charset="0"/>
                              <a:cs typeface="Karla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charset="0"/>
                              <a:ea typeface="Karla" charset="0"/>
                              <a:cs typeface="Karla" charset="0"/>
                            </a:rPr>
                            <m:t>𝑊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  <a:ea typeface="Karla" charset="0"/>
                              <a:cs typeface="Karla" charset="0"/>
                            </a:rPr>
                            <m:t>𝑇</m:t>
                          </m:r>
                        </m:sup>
                      </m:sSup>
                      <m:r>
                        <a:rPr lang="en-US" sz="2400" b="0" i="1" smtClean="0">
                          <a:latin typeface="Cambria Math" charset="0"/>
                          <a:ea typeface="Karla" charset="0"/>
                          <a:cs typeface="Karla" charset="0"/>
                        </a:rPr>
                        <m:t>𝑋</m:t>
                      </m:r>
                      <m:r>
                        <a:rPr lang="en-US" sz="2400" b="0" i="1" smtClean="0">
                          <a:latin typeface="Cambria Math" charset="0"/>
                          <a:ea typeface="Karla" charset="0"/>
                          <a:cs typeface="Karla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charset="0"/>
                          <a:ea typeface="Karla" charset="0"/>
                          <a:cs typeface="Karla" charset="0"/>
                        </a:rPr>
                        <m:t>𝑏</m:t>
                      </m:r>
                      <m:r>
                        <a:rPr lang="en-US" sz="2400" b="0" i="1" smtClean="0">
                          <a:latin typeface="Cambria Math" charset="0"/>
                          <a:ea typeface="Karla" charset="0"/>
                          <a:cs typeface="Karla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  <a:p>
                <a:pPr>
                  <a:spcAft>
                    <a:spcPts val="600"/>
                  </a:spcAft>
                </a:pP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The activation function should:</a:t>
                </a: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	E</a:t>
                </a: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nsures not linearity</a:t>
                </a:r>
                <a:endParaRPr lang="en-US" sz="2400" i="1" dirty="0">
                  <a:latin typeface="Karla" charset="0"/>
                  <a:ea typeface="Karla" charset="0"/>
                  <a:cs typeface="Karla" charset="0"/>
                </a:endParaRP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2400" i="1" dirty="0" smtClean="0">
                    <a:latin typeface="Karla" charset="0"/>
                    <a:ea typeface="Karla" charset="0"/>
                    <a:cs typeface="Karla" charset="0"/>
                  </a:rPr>
                  <a:t>	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Ensure gradients remain large through hidden unit</a:t>
                </a:r>
              </a:p>
              <a:p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	</a:t>
                </a:r>
              </a:p>
              <a:p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Common choices are </a:t>
                </a: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	Sigmoid </a:t>
                </a: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	</a:t>
                </a:r>
                <a:r>
                  <a:rPr lang="en-US" sz="2400" dirty="0" err="1" smtClean="0">
                    <a:latin typeface="Karla" charset="0"/>
                    <a:ea typeface="Karla" charset="0"/>
                    <a:cs typeface="Karla" charset="0"/>
                  </a:rPr>
                  <a:t>Relu</a:t>
                </a: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, leaky </a:t>
                </a:r>
                <a:r>
                  <a:rPr lang="en-US" sz="2400" dirty="0" err="1" smtClean="0">
                    <a:latin typeface="Karla" charset="0"/>
                    <a:ea typeface="Karla" charset="0"/>
                    <a:cs typeface="Karla" charset="0"/>
                  </a:rPr>
                  <a:t>ReLU</a:t>
                </a: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, Generalized </a:t>
                </a:r>
                <a:r>
                  <a:rPr lang="en-US" sz="2400" dirty="0" err="1" smtClean="0">
                    <a:latin typeface="Karla" charset="0"/>
                    <a:ea typeface="Karla" charset="0"/>
                    <a:cs typeface="Karla" charset="0"/>
                  </a:rPr>
                  <a:t>ReLU</a:t>
                </a: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,  </a:t>
                </a:r>
                <a:r>
                  <a:rPr lang="en-US" sz="2400" dirty="0" err="1" smtClean="0">
                    <a:latin typeface="Karla" charset="0"/>
                    <a:ea typeface="Karla" charset="0"/>
                    <a:cs typeface="Karla" charset="0"/>
                  </a:rPr>
                  <a:t>MaxOut</a:t>
                </a:r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	</a:t>
                </a:r>
                <a:r>
                  <a:rPr lang="en-US" sz="2400" dirty="0" err="1">
                    <a:latin typeface="Karla" charset="0"/>
                    <a:ea typeface="Karla" charset="0"/>
                    <a:cs typeface="Karla" charset="0"/>
                  </a:rPr>
                  <a:t>softplus</a:t>
                </a:r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	</a:t>
                </a:r>
                <a:r>
                  <a:rPr lang="en-US" sz="2400" dirty="0" err="1" smtClean="0">
                    <a:latin typeface="Karla" charset="0"/>
                    <a:ea typeface="Karla" charset="0"/>
                    <a:cs typeface="Karla" charset="0"/>
                  </a:rPr>
                  <a:t>tanh</a:t>
                </a:r>
                <a:endParaRPr lang="en-US" sz="2400" dirty="0" smtClean="0">
                  <a:latin typeface="Karla" charset="0"/>
                  <a:ea typeface="Karla" charset="0"/>
                  <a:cs typeface="Karla" charset="0"/>
                </a:endParaRP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	</a:t>
                </a: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swish </a:t>
                </a:r>
              </a:p>
              <a:p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		</a:t>
                </a:r>
                <a:endParaRPr lang="en-US" sz="2400" dirty="0" smtClean="0">
                  <a:latin typeface="Karla" charset="0"/>
                  <a:ea typeface="Karla" charset="0"/>
                  <a:cs typeface="Karla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94396" y="896460"/>
                <a:ext cx="9712644" cy="866160"/>
              </a:xfrm>
              <a:blipFill rotWithShape="0">
                <a:blip r:embed="rId2"/>
                <a:stretch>
                  <a:fillRect l="-1004" b="-5035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01861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	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8546" y="983807"/>
            <a:ext cx="10327008" cy="2111143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sz="2800" dirty="0" smtClean="0"/>
              <a:t>Anatomy of a NN</a:t>
            </a:r>
          </a:p>
          <a:p>
            <a:pPr>
              <a:spcAft>
                <a:spcPts val="1200"/>
              </a:spcAft>
            </a:pPr>
            <a:r>
              <a:rPr lang="en-US" sz="2800" dirty="0" smtClean="0"/>
              <a:t>Design choices </a:t>
            </a:r>
          </a:p>
          <a:p>
            <a:pPr lvl="1">
              <a:spcAft>
                <a:spcPts val="1200"/>
              </a:spcAft>
              <a:buFont typeface="Arial" charset="0"/>
              <a:buChar char="•"/>
            </a:pPr>
            <a:r>
              <a:rPr lang="en-US" sz="2400" dirty="0" smtClean="0"/>
              <a:t>Activation </a:t>
            </a:r>
            <a:r>
              <a:rPr lang="en-US" sz="2400" dirty="0"/>
              <a:t>function</a:t>
            </a:r>
            <a:endParaRPr lang="en-US" sz="2400" dirty="0">
              <a:solidFill>
                <a:srgbClr val="0000FF"/>
              </a:solidFill>
            </a:endParaRPr>
          </a:p>
          <a:p>
            <a:pPr lvl="1">
              <a:spcAft>
                <a:spcPts val="1200"/>
              </a:spcAft>
              <a:buFont typeface="Arial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Loss function</a:t>
            </a:r>
          </a:p>
          <a:p>
            <a:pPr lvl="1">
              <a:spcAft>
                <a:spcPts val="1200"/>
              </a:spcAft>
              <a:buFont typeface="Arial" charset="0"/>
              <a:buChar char="•"/>
            </a:pPr>
            <a:r>
              <a:rPr lang="en-US" sz="2400" dirty="0"/>
              <a:t>Output units</a:t>
            </a:r>
          </a:p>
          <a:p>
            <a:pPr lvl="1">
              <a:spcAft>
                <a:spcPts val="1200"/>
              </a:spcAft>
              <a:buFont typeface="Arial" charset="0"/>
              <a:buChar char="•"/>
            </a:pPr>
            <a:r>
              <a:rPr lang="en-US" sz="2400" dirty="0"/>
              <a:t>Architecture</a:t>
            </a:r>
          </a:p>
          <a:p>
            <a:pPr>
              <a:spcAft>
                <a:spcPts val="1200"/>
              </a:spcAft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695037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Activation function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94396" y="896460"/>
                <a:ext cx="9712644" cy="866160"/>
              </a:xfrm>
            </p:spPr>
            <p:txBody>
              <a:bodyPr/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  <a:ea typeface="Karla" charset="0"/>
                          <a:cs typeface="Karla" charset="0"/>
                        </a:rPr>
                        <m:t>h</m:t>
                      </m:r>
                      <m:r>
                        <a:rPr lang="en-US" sz="2400" b="0" i="1" smtClean="0">
                          <a:latin typeface="Cambria Math" charset="0"/>
                          <a:ea typeface="Karla" charset="0"/>
                          <a:cs typeface="Karla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charset="0"/>
                          <a:ea typeface="Karla" charset="0"/>
                          <a:cs typeface="Karla" charset="0"/>
                        </a:rPr>
                        <m:t>𝑓</m:t>
                      </m:r>
                      <m:r>
                        <a:rPr lang="en-US" sz="2400" b="0" i="1" smtClean="0">
                          <a:latin typeface="Cambria Math" charset="0"/>
                          <a:ea typeface="Karla" charset="0"/>
                          <a:cs typeface="Karla" charset="0"/>
                        </a:rPr>
                        <m:t>(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charset="0"/>
                              <a:ea typeface="Karla" charset="0"/>
                              <a:cs typeface="Karla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charset="0"/>
                              <a:ea typeface="Karla" charset="0"/>
                              <a:cs typeface="Karla" charset="0"/>
                            </a:rPr>
                            <m:t>𝑊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  <a:ea typeface="Karla" charset="0"/>
                              <a:cs typeface="Karla" charset="0"/>
                            </a:rPr>
                            <m:t>𝑇</m:t>
                          </m:r>
                        </m:sup>
                      </m:sSup>
                      <m:r>
                        <a:rPr lang="en-US" sz="2400" b="0" i="1" smtClean="0">
                          <a:latin typeface="Cambria Math" charset="0"/>
                          <a:ea typeface="Karla" charset="0"/>
                          <a:cs typeface="Karla" charset="0"/>
                        </a:rPr>
                        <m:t>𝑋</m:t>
                      </m:r>
                      <m:r>
                        <a:rPr lang="en-US" sz="2400" b="0" i="1" smtClean="0">
                          <a:latin typeface="Cambria Math" charset="0"/>
                          <a:ea typeface="Karla" charset="0"/>
                          <a:cs typeface="Karla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charset="0"/>
                          <a:ea typeface="Karla" charset="0"/>
                          <a:cs typeface="Karla" charset="0"/>
                        </a:rPr>
                        <m:t>𝑏</m:t>
                      </m:r>
                      <m:r>
                        <a:rPr lang="en-US" sz="2400" b="0" i="1" smtClean="0">
                          <a:latin typeface="Cambria Math" charset="0"/>
                          <a:ea typeface="Karla" charset="0"/>
                          <a:cs typeface="Karla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  <a:p>
                <a:pPr>
                  <a:spcAft>
                    <a:spcPts val="600"/>
                  </a:spcAft>
                </a:pP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The activation function should:</a:t>
                </a: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	E</a:t>
                </a: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nsures </a:t>
                </a:r>
                <a:r>
                  <a:rPr lang="en-US" sz="2400" b="1" dirty="0" smtClean="0">
                    <a:latin typeface="Karla" charset="0"/>
                    <a:ea typeface="Karla" charset="0"/>
                    <a:cs typeface="Karla" charset="0"/>
                  </a:rPr>
                  <a:t>not linearity</a:t>
                </a:r>
                <a:endParaRPr lang="en-US" sz="2400" b="1" i="1" dirty="0">
                  <a:latin typeface="Karla" charset="0"/>
                  <a:ea typeface="Karla" charset="0"/>
                  <a:cs typeface="Karla" charset="0"/>
                </a:endParaRP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2400" i="1" dirty="0" smtClean="0">
                    <a:latin typeface="Karla" charset="0"/>
                    <a:ea typeface="Karla" charset="0"/>
                    <a:cs typeface="Karla" charset="0"/>
                  </a:rPr>
                  <a:t>	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Ensure gradients remain large through hidden unit</a:t>
                </a:r>
              </a:p>
              <a:p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	</a:t>
                </a:r>
              </a:p>
              <a:p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Common choices are </a:t>
                </a: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	Sigmoid </a:t>
                </a: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	</a:t>
                </a:r>
                <a:r>
                  <a:rPr lang="en-US" sz="2400" dirty="0" err="1" smtClean="0">
                    <a:latin typeface="Karla" charset="0"/>
                    <a:ea typeface="Karla" charset="0"/>
                    <a:cs typeface="Karla" charset="0"/>
                  </a:rPr>
                  <a:t>Relu</a:t>
                </a: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, leaky </a:t>
                </a:r>
                <a:r>
                  <a:rPr lang="en-US" sz="2400" dirty="0" err="1" smtClean="0">
                    <a:latin typeface="Karla" charset="0"/>
                    <a:ea typeface="Karla" charset="0"/>
                    <a:cs typeface="Karla" charset="0"/>
                  </a:rPr>
                  <a:t>ReLU</a:t>
                </a: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, Generalized </a:t>
                </a:r>
                <a:r>
                  <a:rPr lang="en-US" sz="2400" dirty="0" err="1" smtClean="0">
                    <a:latin typeface="Karla" charset="0"/>
                    <a:ea typeface="Karla" charset="0"/>
                    <a:cs typeface="Karla" charset="0"/>
                  </a:rPr>
                  <a:t>ReLU</a:t>
                </a: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,  </a:t>
                </a:r>
                <a:r>
                  <a:rPr lang="en-US" sz="2400" dirty="0" err="1" smtClean="0">
                    <a:latin typeface="Karla" charset="0"/>
                    <a:ea typeface="Karla" charset="0"/>
                    <a:cs typeface="Karla" charset="0"/>
                  </a:rPr>
                  <a:t>MaxOut</a:t>
                </a:r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	</a:t>
                </a:r>
                <a:r>
                  <a:rPr lang="en-US" sz="2400" dirty="0" err="1">
                    <a:latin typeface="Karla" charset="0"/>
                    <a:ea typeface="Karla" charset="0"/>
                    <a:cs typeface="Karla" charset="0"/>
                  </a:rPr>
                  <a:t>softplus</a:t>
                </a:r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	</a:t>
                </a:r>
                <a:r>
                  <a:rPr lang="en-US" sz="2400" dirty="0" err="1" smtClean="0">
                    <a:latin typeface="Karla" charset="0"/>
                    <a:ea typeface="Karla" charset="0"/>
                    <a:cs typeface="Karla" charset="0"/>
                  </a:rPr>
                  <a:t>tanh</a:t>
                </a:r>
                <a:endParaRPr lang="en-US" sz="2400" dirty="0" smtClean="0">
                  <a:latin typeface="Karla" charset="0"/>
                  <a:ea typeface="Karla" charset="0"/>
                  <a:cs typeface="Karla" charset="0"/>
                </a:endParaRP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	</a:t>
                </a: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swish </a:t>
                </a:r>
              </a:p>
              <a:p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		</a:t>
                </a:r>
                <a:endParaRPr lang="en-US" sz="2400" dirty="0" smtClean="0">
                  <a:latin typeface="Karla" charset="0"/>
                  <a:ea typeface="Karla" charset="0"/>
                  <a:cs typeface="Karla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94396" y="896460"/>
                <a:ext cx="9712644" cy="866160"/>
              </a:xfrm>
              <a:blipFill rotWithShape="0">
                <a:blip r:embed="rId2"/>
                <a:stretch>
                  <a:fillRect l="-1004" b="-5035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8961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Beyond Linear Models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05543" y="983807"/>
                <a:ext cx="8229600" cy="5083175"/>
              </a:xfrm>
            </p:spPr>
            <p:txBody>
              <a:bodyPr/>
              <a:lstStyle/>
              <a:p>
                <a:pPr>
                  <a:spcAft>
                    <a:spcPts val="600"/>
                  </a:spcAft>
                </a:pPr>
                <a:r>
                  <a:rPr lang="en-US" sz="2800" dirty="0" smtClean="0"/>
                  <a:t>Linear models:</a:t>
                </a:r>
              </a:p>
              <a:p>
                <a:pPr lvl="1"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 smtClean="0"/>
                  <a:t>Can be fit efficiently (via convex optimization)</a:t>
                </a:r>
              </a:p>
              <a:p>
                <a:pPr lvl="1"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 smtClean="0"/>
                  <a:t>Limited model capacity</a:t>
                </a:r>
              </a:p>
              <a:p>
                <a:pPr>
                  <a:spcAft>
                    <a:spcPts val="600"/>
                  </a:spcAft>
                </a:pPr>
                <a:r>
                  <a:rPr lang="en-US" sz="2800" dirty="0" smtClean="0"/>
                  <a:t>Alternative:</a:t>
                </a:r>
              </a:p>
              <a:p>
                <a:pPr>
                  <a:spcAft>
                    <a:spcPts val="600"/>
                  </a:spcAft>
                </a:pPr>
                <a:endParaRPr lang="en-US" sz="4800" dirty="0"/>
              </a:p>
              <a:p>
                <a:pPr>
                  <a:spcAft>
                    <a:spcPts val="600"/>
                  </a:spcAft>
                </a:pPr>
                <a:r>
                  <a:rPr lang="en-US" sz="2800" dirty="0" smtClean="0"/>
                  <a:t>Where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𝜙</m:t>
                    </m:r>
                  </m:oMath>
                </a14:m>
                <a:r>
                  <a:rPr lang="en-US" sz="2800" dirty="0" smtClean="0"/>
                  <a:t> is a </a:t>
                </a:r>
                <a:r>
                  <a:rPr lang="en-US" sz="2800" i="1" dirty="0" smtClean="0">
                    <a:solidFill>
                      <a:srgbClr val="0000FF"/>
                    </a:solidFill>
                  </a:rPr>
                  <a:t>non-linear transform</a:t>
                </a:r>
              </a:p>
              <a:p>
                <a:pPr marL="457200" lvl="1" indent="0">
                  <a:spcAft>
                    <a:spcPts val="600"/>
                  </a:spcAft>
                  <a:buNone/>
                </a:pPr>
                <a:endParaRPr lang="en-US" dirty="0" smtClean="0"/>
              </a:p>
              <a:p>
                <a:pPr lvl="1">
                  <a:spcAft>
                    <a:spcPts val="600"/>
                  </a:spcAft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05543" y="983807"/>
                <a:ext cx="8229600" cy="5083175"/>
              </a:xfrm>
              <a:blipFill rotWithShape="0">
                <a:blip r:embed="rId4"/>
                <a:stretch>
                  <a:fillRect l="-1481" t="-11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90606067"/>
              </p:ext>
            </p:extLst>
          </p:nvPr>
        </p:nvGraphicFramePr>
        <p:xfrm>
          <a:off x="4705879" y="3076575"/>
          <a:ext cx="2780242" cy="704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259" name="Equation" r:id="rId5" imgW="901700" imgH="228600" progId="Equation.3">
                  <p:embed/>
                </p:oleObj>
              </mc:Choice>
              <mc:Fallback>
                <p:oleObj name="Equation" r:id="rId5" imgW="9017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705879" y="3076575"/>
                        <a:ext cx="2780242" cy="704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92730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Traditional ML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spcAft>
                    <a:spcPts val="1200"/>
                  </a:spcAft>
                </a:pPr>
                <a:r>
                  <a:rPr lang="en-US" sz="2800" dirty="0" smtClean="0"/>
                  <a:t>Manually engineer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charset="0"/>
                        <a:ea typeface="Cambria Math" charset="0"/>
                        <a:cs typeface="Cambria Math" charset="0"/>
                      </a:rPr>
                      <m:t>𝜙</m:t>
                    </m:r>
                  </m:oMath>
                </a14:m>
                <a:endParaRPr lang="en-US" sz="2800" dirty="0" smtClean="0"/>
              </a:p>
              <a:p>
                <a:pPr lvl="1">
                  <a:spcAft>
                    <a:spcPts val="1200"/>
                  </a:spcAft>
                  <a:buFont typeface="Arial" charset="0"/>
                  <a:buChar char="•"/>
                </a:pPr>
                <a:r>
                  <a:rPr lang="en-US" dirty="0" smtClean="0"/>
                  <a:t>Domain specific, enormous human effort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sz="2800" dirty="0" smtClean="0"/>
                  <a:t>Generic transform</a:t>
                </a:r>
              </a:p>
              <a:p>
                <a:pPr lvl="1">
                  <a:spcAft>
                    <a:spcPts val="1200"/>
                  </a:spcAft>
                  <a:buFont typeface="Arial" charset="0"/>
                  <a:buChar char="•"/>
                </a:pPr>
                <a:r>
                  <a:rPr lang="en-US" dirty="0" smtClean="0"/>
                  <a:t>Maps to a higher-dimensional space</a:t>
                </a:r>
              </a:p>
              <a:p>
                <a:pPr lvl="1">
                  <a:spcAft>
                    <a:spcPts val="1200"/>
                  </a:spcAft>
                  <a:buFont typeface="Arial" charset="0"/>
                  <a:buChar char="•"/>
                </a:pPr>
                <a:r>
                  <a:rPr lang="en-US" dirty="0" smtClean="0"/>
                  <a:t>Kernel methods: e.g. RBF kernels</a:t>
                </a:r>
              </a:p>
              <a:p>
                <a:pPr lvl="1">
                  <a:spcAft>
                    <a:spcPts val="1200"/>
                  </a:spcAft>
                  <a:buFont typeface="Arial" charset="0"/>
                  <a:buChar char="•"/>
                </a:pPr>
                <a:r>
                  <a:rPr lang="en-US" dirty="0" smtClean="0">
                    <a:solidFill>
                      <a:srgbClr val="0000FF"/>
                    </a:solidFill>
                  </a:rPr>
                  <a:t>Over fitting: does not generalize well to test set</a:t>
                </a:r>
              </a:p>
              <a:p>
                <a:pPr lvl="1">
                  <a:spcAft>
                    <a:spcPts val="1200"/>
                  </a:spcAft>
                  <a:buFont typeface="Arial" charset="0"/>
                  <a:buChar char="•"/>
                </a:pPr>
                <a:r>
                  <a:rPr lang="en-US" dirty="0" smtClean="0">
                    <a:solidFill>
                      <a:srgbClr val="0000FF"/>
                    </a:solidFill>
                  </a:rPr>
                  <a:t>Cannot encode enough prior information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240" t="-2882" b="-1023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82587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Deep Learning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457200" indent="-457200"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 smtClean="0">
                    <a:solidFill>
                      <a:srgbClr val="0000FF"/>
                    </a:solidFill>
                    <a:latin typeface="Karla" charset="0"/>
                    <a:ea typeface="Karla" charset="0"/>
                    <a:cs typeface="Karla" charset="0"/>
                  </a:rPr>
                  <a:t>Directly learn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  <a:ea typeface="Karla" charset="0"/>
                        <a:cs typeface="Karla" charset="0"/>
                      </a:rPr>
                      <m:t>𝜙</m:t>
                    </m:r>
                  </m:oMath>
                </a14:m>
                <a:endParaRPr lang="en-US" sz="2400" dirty="0" smtClean="0">
                  <a:latin typeface="Karla" charset="0"/>
                  <a:ea typeface="Karla" charset="0"/>
                  <a:cs typeface="Karla" charset="0"/>
                </a:endParaRPr>
              </a:p>
              <a:p>
                <a:pPr marL="1200120" lvl="1" indent="-457200">
                  <a:spcAft>
                    <a:spcPts val="600"/>
                  </a:spcAft>
                  <a:buFont typeface="Arial" charset="0"/>
                  <a:buChar char="•"/>
                </a:pPr>
                <a:endParaRPr lang="en-US" dirty="0" smtClean="0">
                  <a:latin typeface="Karla" charset="0"/>
                  <a:ea typeface="Karla" charset="0"/>
                  <a:cs typeface="Karla" charset="0"/>
                </a:endParaRPr>
              </a:p>
              <a:p>
                <a:pPr marL="460375" lvl="1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charset="0"/>
                        </a:rPr>
                        <m:t>𝑓</m:t>
                      </m:r>
                      <m:d>
                        <m:dPr>
                          <m:ctrlPr>
                            <a:rPr lang="en-US" sz="28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charset="0"/>
                            </a:rPr>
                            <m:t>𝑥</m:t>
                          </m:r>
                          <m:r>
                            <a:rPr lang="en-US" sz="2800" i="1">
                              <a:latin typeface="Cambria Math" charset="0"/>
                            </a:rPr>
                            <m:t>;</m:t>
                          </m:r>
                          <m:r>
                            <a:rPr lang="en-US" sz="2800" i="1">
                              <a:latin typeface="Cambria Math" charset="0"/>
                            </a:rPr>
                            <m:t>𝜃</m:t>
                          </m:r>
                        </m:e>
                      </m:d>
                      <m:r>
                        <a:rPr lang="en-US" sz="2800" i="1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sz="2800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charset="0"/>
                            </a:rPr>
                            <m:t>𝑊</m:t>
                          </m:r>
                        </m:e>
                        <m:sup>
                          <m:r>
                            <a:rPr lang="en-US" sz="2800" i="1"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r>
                        <a:rPr lang="en-US" sz="2800" i="1">
                          <a:latin typeface="Cambria Math" charset="0"/>
                        </a:rPr>
                        <m:t>𝜙</m:t>
                      </m:r>
                      <m:r>
                        <a:rPr lang="en-US" sz="2800" i="1">
                          <a:latin typeface="Cambria Math" charset="0"/>
                        </a:rPr>
                        <m:t>(</m:t>
                      </m:r>
                      <m:r>
                        <a:rPr lang="en-US" sz="2800" i="1">
                          <a:latin typeface="Cambria Math" charset="0"/>
                        </a:rPr>
                        <m:t>𝑥</m:t>
                      </m:r>
                      <m:r>
                        <a:rPr lang="en-US" sz="2800" i="1">
                          <a:latin typeface="Cambria Math" charset="0"/>
                        </a:rPr>
                        <m:t>;</m:t>
                      </m:r>
                      <m:r>
                        <a:rPr lang="en-US" sz="2800" i="1">
                          <a:latin typeface="Cambria Math" charset="0"/>
                        </a:rPr>
                        <m:t>𝜃</m:t>
                      </m:r>
                      <m:r>
                        <a:rPr lang="en-US" sz="2800" i="1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/>
                </a:r>
                <a:b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</a:b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/>
                </a:r>
                <a:b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</a:br>
                <a:endParaRPr lang="en-US" sz="2400" dirty="0" smtClean="0">
                  <a:latin typeface="Karla" charset="0"/>
                  <a:ea typeface="Karla" charset="0"/>
                  <a:cs typeface="Karla" charset="0"/>
                </a:endParaRPr>
              </a:p>
              <a:p>
                <a:pPr marL="457200" lvl="1" indent="-457200"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el-GR" sz="2400" i="1">
                        <a:latin typeface="Cambria Math" charset="0"/>
                        <a:ea typeface="Karla" charset="0"/>
                        <a:cs typeface="Karla" charset="0"/>
                      </a:rPr>
                      <m:t>𝜃</m:t>
                    </m:r>
                  </m:oMath>
                </a14:m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 are parameters of the </a:t>
                </a: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transform</a:t>
                </a:r>
                <a:endParaRPr lang="en-US" sz="2400" i="1" dirty="0" smtClean="0">
                  <a:latin typeface="Karla" charset="0"/>
                  <a:ea typeface="Karla" charset="0"/>
                  <a:cs typeface="Karla" charset="0"/>
                </a:endParaRPr>
              </a:p>
              <a:p>
                <a:pPr marL="457200" indent="-457200">
                  <a:spcAft>
                    <a:spcPts val="600"/>
                  </a:spcAft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𝜙</m:t>
                    </m:r>
                    <m:r>
                      <a:rPr lang="en-US" sz="2400" b="0" i="0" smtClean="0">
                        <a:latin typeface="Cambria Math" charset="0"/>
                        <a:ea typeface="Karla" charset="0"/>
                        <a:cs typeface="Karla" charset="0"/>
                      </a:rPr>
                      <m:t> </m:t>
                    </m:r>
                  </m:oMath>
                </a14:m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defines hidden layers </a:t>
                </a:r>
              </a:p>
              <a:p>
                <a:pPr marL="457200" indent="-457200"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Non-convex optimization</a:t>
                </a:r>
              </a:p>
              <a:p>
                <a:pPr marL="457200" indent="-457200"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Can encode prior beliefs, generalizes well </a:t>
                </a:r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  <a:p>
                <a:pPr lvl="1">
                  <a:spcAft>
                    <a:spcPts val="600"/>
                  </a:spcAft>
                </a:pPr>
                <a:endParaRPr lang="en-US" sz="1800" dirty="0">
                  <a:latin typeface="Karla" charset="0"/>
                  <a:ea typeface="Karla" charset="0"/>
                  <a:cs typeface="Karla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826" t="-2305" b="-1083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4115253" y="1802442"/>
            <a:ext cx="65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957222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Activation function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94396" y="896460"/>
                <a:ext cx="9712644" cy="866160"/>
              </a:xfrm>
            </p:spPr>
            <p:txBody>
              <a:bodyPr/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  <a:ea typeface="Karla" charset="0"/>
                          <a:cs typeface="Karla" charset="0"/>
                        </a:rPr>
                        <m:t>h</m:t>
                      </m:r>
                      <m:r>
                        <a:rPr lang="en-US" sz="2400" b="0" i="1" smtClean="0">
                          <a:latin typeface="Cambria Math" charset="0"/>
                          <a:ea typeface="Karla" charset="0"/>
                          <a:cs typeface="Karla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charset="0"/>
                          <a:ea typeface="Karla" charset="0"/>
                          <a:cs typeface="Karla" charset="0"/>
                        </a:rPr>
                        <m:t>𝑓</m:t>
                      </m:r>
                      <m:r>
                        <a:rPr lang="en-US" sz="2400" b="0" i="1" smtClean="0">
                          <a:latin typeface="Cambria Math" charset="0"/>
                          <a:ea typeface="Karla" charset="0"/>
                          <a:cs typeface="Karla" charset="0"/>
                        </a:rPr>
                        <m:t>(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charset="0"/>
                              <a:ea typeface="Karla" charset="0"/>
                              <a:cs typeface="Karla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charset="0"/>
                              <a:ea typeface="Karla" charset="0"/>
                              <a:cs typeface="Karla" charset="0"/>
                            </a:rPr>
                            <m:t>𝑊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  <a:ea typeface="Karla" charset="0"/>
                              <a:cs typeface="Karla" charset="0"/>
                            </a:rPr>
                            <m:t>𝑇</m:t>
                          </m:r>
                        </m:sup>
                      </m:sSup>
                      <m:r>
                        <a:rPr lang="en-US" sz="2400" b="0" i="1" smtClean="0">
                          <a:latin typeface="Cambria Math" charset="0"/>
                          <a:ea typeface="Karla" charset="0"/>
                          <a:cs typeface="Karla" charset="0"/>
                        </a:rPr>
                        <m:t>𝑋</m:t>
                      </m:r>
                      <m:r>
                        <a:rPr lang="en-US" sz="2400" b="0" i="1" smtClean="0">
                          <a:latin typeface="Cambria Math" charset="0"/>
                          <a:ea typeface="Karla" charset="0"/>
                          <a:cs typeface="Karla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charset="0"/>
                          <a:ea typeface="Karla" charset="0"/>
                          <a:cs typeface="Karla" charset="0"/>
                        </a:rPr>
                        <m:t>𝑏</m:t>
                      </m:r>
                      <m:r>
                        <a:rPr lang="en-US" sz="2400" b="0" i="1" smtClean="0">
                          <a:latin typeface="Cambria Math" charset="0"/>
                          <a:ea typeface="Karla" charset="0"/>
                          <a:cs typeface="Karla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  <a:p>
                <a:pPr>
                  <a:spcAft>
                    <a:spcPts val="600"/>
                  </a:spcAft>
                </a:pP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The activation function should:</a:t>
                </a: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	E</a:t>
                </a: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nsures </a:t>
                </a:r>
                <a:r>
                  <a:rPr lang="en-US" sz="2400" b="1" dirty="0" smtClean="0">
                    <a:latin typeface="Karla" charset="0"/>
                    <a:ea typeface="Karla" charset="0"/>
                    <a:cs typeface="Karla" charset="0"/>
                  </a:rPr>
                  <a:t>not linearity</a:t>
                </a:r>
                <a:endParaRPr lang="en-US" sz="2400" b="1" i="1" dirty="0">
                  <a:latin typeface="Karla" charset="0"/>
                  <a:ea typeface="Karla" charset="0"/>
                  <a:cs typeface="Karla" charset="0"/>
                </a:endParaRP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2400" i="1" dirty="0" smtClean="0">
                    <a:latin typeface="Karla" charset="0"/>
                    <a:ea typeface="Karla" charset="0"/>
                    <a:cs typeface="Karla" charset="0"/>
                  </a:rPr>
                  <a:t>	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Ensure gradients remain large through hidden unit</a:t>
                </a:r>
              </a:p>
              <a:p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	</a:t>
                </a:r>
              </a:p>
              <a:p>
                <a:r>
                  <a:rPr lang="en-US" sz="2400" b="1" dirty="0">
                    <a:latin typeface="Karla" charset="0"/>
                    <a:ea typeface="Karla" charset="0"/>
                    <a:cs typeface="Karla" charset="0"/>
                  </a:rPr>
                  <a:t>Common choices are </a:t>
                </a: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	Sigmoid </a:t>
                </a: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	</a:t>
                </a:r>
                <a:r>
                  <a:rPr lang="en-US" sz="2400" dirty="0" err="1" smtClean="0">
                    <a:latin typeface="Karla" charset="0"/>
                    <a:ea typeface="Karla" charset="0"/>
                    <a:cs typeface="Karla" charset="0"/>
                  </a:rPr>
                  <a:t>Relu</a:t>
                </a: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, leaky </a:t>
                </a:r>
                <a:r>
                  <a:rPr lang="en-US" sz="2400" dirty="0" err="1" smtClean="0">
                    <a:latin typeface="Karla" charset="0"/>
                    <a:ea typeface="Karla" charset="0"/>
                    <a:cs typeface="Karla" charset="0"/>
                  </a:rPr>
                  <a:t>ReLU</a:t>
                </a: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, Generalized </a:t>
                </a:r>
                <a:r>
                  <a:rPr lang="en-US" sz="2400" dirty="0" err="1" smtClean="0">
                    <a:latin typeface="Karla" charset="0"/>
                    <a:ea typeface="Karla" charset="0"/>
                    <a:cs typeface="Karla" charset="0"/>
                  </a:rPr>
                  <a:t>ReLU</a:t>
                </a: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,  </a:t>
                </a:r>
                <a:r>
                  <a:rPr lang="en-US" sz="2400" dirty="0" err="1" smtClean="0">
                    <a:latin typeface="Karla" charset="0"/>
                    <a:ea typeface="Karla" charset="0"/>
                    <a:cs typeface="Karla" charset="0"/>
                  </a:rPr>
                  <a:t>MaxOut</a:t>
                </a:r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	</a:t>
                </a:r>
                <a:r>
                  <a:rPr lang="en-US" sz="2400" dirty="0" err="1">
                    <a:latin typeface="Karla" charset="0"/>
                    <a:ea typeface="Karla" charset="0"/>
                    <a:cs typeface="Karla" charset="0"/>
                  </a:rPr>
                  <a:t>softplus</a:t>
                </a:r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	</a:t>
                </a:r>
                <a:r>
                  <a:rPr lang="en-US" sz="2400" dirty="0" err="1" smtClean="0">
                    <a:latin typeface="Karla" charset="0"/>
                    <a:ea typeface="Karla" charset="0"/>
                    <a:cs typeface="Karla" charset="0"/>
                  </a:rPr>
                  <a:t>tanh</a:t>
                </a:r>
                <a:endParaRPr lang="en-US" sz="2400" dirty="0" smtClean="0">
                  <a:latin typeface="Karla" charset="0"/>
                  <a:ea typeface="Karla" charset="0"/>
                  <a:cs typeface="Karla" charset="0"/>
                </a:endParaRP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	</a:t>
                </a: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swish </a:t>
                </a:r>
              </a:p>
              <a:p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		</a:t>
                </a:r>
                <a:endParaRPr lang="en-US" sz="2400" dirty="0" smtClean="0">
                  <a:latin typeface="Karla" charset="0"/>
                  <a:ea typeface="Karla" charset="0"/>
                  <a:cs typeface="Karla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94396" y="896460"/>
                <a:ext cx="9712644" cy="866160"/>
              </a:xfrm>
              <a:blipFill rotWithShape="0">
                <a:blip r:embed="rId2"/>
                <a:stretch>
                  <a:fillRect l="-1004" b="-5035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73392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3500" y="0"/>
            <a:ext cx="69743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289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ReLU</a:t>
            </a:r>
            <a:r>
              <a:rPr lang="en-US" dirty="0" smtClean="0"/>
              <a:t> and </a:t>
            </a:r>
            <a:r>
              <a:rPr lang="en-US" dirty="0" err="1" smtClean="0"/>
              <a:t>Softplus</a:t>
            </a:r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3278777" y="3252651"/>
            <a:ext cx="1214846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550210" y="3196727"/>
            <a:ext cx="715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Cambria Math" charset="0"/>
                <a:ea typeface="Cambria Math" charset="0"/>
                <a:cs typeface="Cambria Math" charset="0"/>
              </a:rPr>
              <a:t>-b/W</a:t>
            </a:r>
            <a:endParaRPr lang="en-US" i="1" dirty="0">
              <a:latin typeface="Cambria Math" charset="0"/>
              <a:ea typeface="Cambria Math" charset="0"/>
              <a:cs typeface="Cambria Math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92183" y="3429000"/>
            <a:ext cx="7315200" cy="36576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5109" y="3429000"/>
            <a:ext cx="7315200" cy="36576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8823" y="657468"/>
            <a:ext cx="7315200" cy="36576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5109" y="540773"/>
            <a:ext cx="73152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761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Generalized </a:t>
            </a:r>
            <a:r>
              <a:rPr lang="en-US" dirty="0" err="1" smtClean="0"/>
              <a:t>ReLU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921026" y="1176132"/>
                <a:ext cx="8229600" cy="4864425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 smtClean="0"/>
                  <a:t>Generalization: For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&gt;0</m:t>
                    </m:r>
                  </m:oMath>
                </a14:m>
                <a:endParaRPr lang="en-US" sz="2400" dirty="0" smtClean="0"/>
              </a:p>
              <a:p>
                <a:endParaRPr lang="en-US" sz="240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𝑔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charset="0"/>
                            </a:rPr>
                            <m:t>, 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𝛼</m:t>
                          </m:r>
                        </m:e>
                      </m:d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func>
                        <m:func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𝑎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b="0" i="1" smtClean="0">
                              <a:latin typeface="Cambria Math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𝛼</m:t>
                          </m:r>
                          <m:func>
                            <m:func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charset="0"/>
                                </a:rPr>
                                <m:t>min</m:t>
                              </m:r>
                            </m:fName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{0,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}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US" sz="2400" dirty="0"/>
              </a:p>
              <a:p>
                <a:endParaRPr lang="en-US" sz="2400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21026" y="1176132"/>
                <a:ext cx="8229600" cy="4864425"/>
              </a:xfrm>
              <a:blipFill rotWithShape="0">
                <a:blip r:embed="rId2"/>
                <a:stretch>
                  <a:fillRect l="-1111" t="-10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9620" y="2710761"/>
            <a:ext cx="6178343" cy="3707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227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Maxout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1" indent="0">
              <a:buNone/>
            </a:pPr>
            <a:r>
              <a:rPr lang="en-US" dirty="0"/>
              <a:t>Max of </a:t>
            </a:r>
            <a:r>
              <a:rPr lang="en-US" i="1" dirty="0">
                <a:latin typeface="Times New Roman"/>
                <a:cs typeface="Times New Roman"/>
              </a:rPr>
              <a:t>k</a:t>
            </a:r>
            <a:r>
              <a:rPr lang="en-US" dirty="0"/>
              <a:t> linear </a:t>
            </a:r>
            <a:r>
              <a:rPr lang="en-US" dirty="0" smtClean="0"/>
              <a:t>functions. </a:t>
            </a:r>
            <a:r>
              <a:rPr lang="en-US" dirty="0"/>
              <a:t>Directly learn the activation </a:t>
            </a:r>
            <a:r>
              <a:rPr lang="en-US" dirty="0" smtClean="0"/>
              <a:t>function.</a:t>
            </a:r>
            <a:endParaRPr lang="en-US" dirty="0"/>
          </a:p>
          <a:p>
            <a:pPr marL="0" lvl="1" indent="0">
              <a:buNone/>
            </a:pPr>
            <a:endParaRPr lang="en-US" dirty="0"/>
          </a:p>
          <a:p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4373526" y="1860756"/>
                <a:ext cx="3246786" cy="5314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𝑔</m:t>
                      </m:r>
                      <m:r>
                        <a:rPr lang="en-US" sz="2400" b="0" i="1" smtClean="0">
                          <a:latin typeface="Cambria Math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charset="0"/>
                        </a:rPr>
                        <m:t>)= </m:t>
                      </m:r>
                      <m:func>
                        <m:funcPr>
                          <m:ctrlPr>
                            <a:rPr lang="mr-IN" sz="2400" b="0" i="1" smtClean="0">
                              <a:latin typeface="Cambria Math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mr-IN" sz="2400" b="0" i="1" smtClean="0">
                                  <a:latin typeface="Cambria Math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mr-IN" sz="2400" b="0" i="0" smtClean="0">
                                  <a:latin typeface="Cambria Math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∈{1,…,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𝑘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}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𝛽</m:t>
                          </m:r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3526" y="1860756"/>
                <a:ext cx="3246786" cy="531492"/>
              </a:xfrm>
              <a:prstGeom prst="rect">
                <a:avLst/>
              </a:prstGeom>
              <a:blipFill rotWithShape="0">
                <a:blip r:embed="rId2"/>
                <a:stretch>
                  <a:fillRect l="-1876" t="-97701" r="-2439" b="-942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8066" y="2586199"/>
            <a:ext cx="7119668" cy="4271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134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Swish: A Self-Gated Activation Function 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4867821" y="2540890"/>
                <a:ext cx="194662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𝑔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𝜎</m:t>
                      </m:r>
                      <m:r>
                        <a:rPr lang="en-US" sz="2400" b="0" i="1" smtClean="0">
                          <a:latin typeface="Cambria Math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7821" y="2540890"/>
                <a:ext cx="1946622" cy="369332"/>
              </a:xfrm>
              <a:prstGeom prst="rect">
                <a:avLst/>
              </a:prstGeom>
              <a:blipFill rotWithShape="0">
                <a:blip r:embed="rId2"/>
                <a:stretch>
                  <a:fillRect l="-3448" t="-143333" r="-5016" b="-17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ontent Placeholder 2"/>
          <p:cNvSpPr txBox="1">
            <a:spLocks/>
          </p:cNvSpPr>
          <p:nvPr/>
        </p:nvSpPr>
        <p:spPr>
          <a:xfrm>
            <a:off x="677628" y="1177758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buNone/>
            </a:pPr>
            <a:r>
              <a:rPr lang="en-US" dirty="0"/>
              <a:t>Currently, the most successful and widely-used activation function is the </a:t>
            </a:r>
            <a:r>
              <a:rPr lang="en-US" dirty="0" err="1" smtClean="0"/>
              <a:t>ReLU</a:t>
            </a:r>
            <a:r>
              <a:rPr lang="en-US" dirty="0"/>
              <a:t>. Swish tends to work better than </a:t>
            </a:r>
            <a:r>
              <a:rPr lang="en-US" dirty="0" err="1"/>
              <a:t>ReLU</a:t>
            </a:r>
            <a:r>
              <a:rPr lang="en-US" dirty="0"/>
              <a:t> on deeper models across a number of challenging datasets. </a:t>
            </a:r>
            <a:endParaRPr lang="en-US" sz="24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082" y="2951786"/>
            <a:ext cx="5486400" cy="3657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3482" y="2951786"/>
            <a:ext cx="5486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358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	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8546" y="983807"/>
            <a:ext cx="10327008" cy="2111143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sz="2800" b="1" dirty="0" smtClean="0"/>
              <a:t>Anatomy of a NN</a:t>
            </a:r>
          </a:p>
          <a:p>
            <a:pPr>
              <a:spcAft>
                <a:spcPts val="1200"/>
              </a:spcAft>
            </a:pPr>
            <a:r>
              <a:rPr lang="en-US" sz="2800" dirty="0" smtClean="0"/>
              <a:t>Design choices </a:t>
            </a:r>
          </a:p>
          <a:p>
            <a:pPr lvl="1">
              <a:spcAft>
                <a:spcPts val="1200"/>
              </a:spcAft>
              <a:buFont typeface="Arial" charset="0"/>
              <a:buChar char="•"/>
            </a:pPr>
            <a:r>
              <a:rPr lang="en-US" sz="2400" dirty="0" smtClean="0"/>
              <a:t>Activation </a:t>
            </a:r>
            <a:r>
              <a:rPr lang="en-US" sz="2400" dirty="0"/>
              <a:t>function</a:t>
            </a:r>
            <a:endParaRPr lang="en-US" sz="2400" dirty="0">
              <a:solidFill>
                <a:srgbClr val="0000FF"/>
              </a:solidFill>
            </a:endParaRPr>
          </a:p>
          <a:p>
            <a:pPr lvl="1">
              <a:spcAft>
                <a:spcPts val="1200"/>
              </a:spcAft>
              <a:buFont typeface="Arial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Loss function</a:t>
            </a:r>
          </a:p>
          <a:p>
            <a:pPr lvl="1">
              <a:spcAft>
                <a:spcPts val="1200"/>
              </a:spcAft>
              <a:buFont typeface="Arial" charset="0"/>
              <a:buChar char="•"/>
            </a:pPr>
            <a:r>
              <a:rPr lang="en-US" sz="2400" dirty="0"/>
              <a:t>Output units</a:t>
            </a:r>
          </a:p>
          <a:p>
            <a:pPr lvl="1">
              <a:spcAft>
                <a:spcPts val="1200"/>
              </a:spcAft>
              <a:buFont typeface="Arial" charset="0"/>
              <a:buChar char="•"/>
            </a:pPr>
            <a:r>
              <a:rPr lang="en-US" sz="2400" dirty="0"/>
              <a:t>Architecture</a:t>
            </a:r>
          </a:p>
          <a:p>
            <a:pPr>
              <a:spcAft>
                <a:spcPts val="1200"/>
              </a:spcAft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851176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	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8546" y="983807"/>
            <a:ext cx="10327008" cy="2111143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sz="2800" dirty="0" smtClean="0"/>
              <a:t>Anatomy of a NN</a:t>
            </a:r>
          </a:p>
          <a:p>
            <a:pPr>
              <a:spcAft>
                <a:spcPts val="1200"/>
              </a:spcAft>
            </a:pPr>
            <a:r>
              <a:rPr lang="en-US" sz="2800" dirty="0" smtClean="0"/>
              <a:t>Design choices </a:t>
            </a:r>
          </a:p>
          <a:p>
            <a:pPr lvl="1">
              <a:spcAft>
                <a:spcPts val="1200"/>
              </a:spcAft>
              <a:buFont typeface="Arial" charset="0"/>
              <a:buChar char="•"/>
            </a:pPr>
            <a:r>
              <a:rPr lang="en-US" sz="2400" dirty="0" smtClean="0"/>
              <a:t>Activation </a:t>
            </a:r>
            <a:r>
              <a:rPr lang="en-US" sz="2400" dirty="0"/>
              <a:t>function</a:t>
            </a:r>
            <a:endParaRPr lang="en-US" sz="2400" dirty="0">
              <a:solidFill>
                <a:srgbClr val="0000FF"/>
              </a:solidFill>
            </a:endParaRPr>
          </a:p>
          <a:p>
            <a:pPr lvl="1">
              <a:spcAft>
                <a:spcPts val="1200"/>
              </a:spcAft>
              <a:buFont typeface="Arial" charset="0"/>
              <a:buChar char="•"/>
            </a:pP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Loss function</a:t>
            </a:r>
          </a:p>
          <a:p>
            <a:pPr lvl="1">
              <a:spcAft>
                <a:spcPts val="1200"/>
              </a:spcAft>
              <a:buFont typeface="Arial" charset="0"/>
              <a:buChar char="•"/>
            </a:pPr>
            <a:r>
              <a:rPr lang="en-US" sz="2400" dirty="0"/>
              <a:t>Output units</a:t>
            </a:r>
          </a:p>
          <a:p>
            <a:pPr lvl="1">
              <a:spcAft>
                <a:spcPts val="1200"/>
              </a:spcAft>
              <a:buFont typeface="Arial" charset="0"/>
              <a:buChar char="•"/>
            </a:pPr>
            <a:r>
              <a:rPr lang="en-US" sz="2400" dirty="0"/>
              <a:t>Architecture</a:t>
            </a:r>
          </a:p>
          <a:p>
            <a:pPr>
              <a:spcAft>
                <a:spcPts val="1200"/>
              </a:spcAft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862989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Loss Function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35725" y="1166018"/>
                <a:ext cx="10772504" cy="4525963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 smtClean="0"/>
                  <a:t>Cross-entropy between training data and model distribution (i.e. </a:t>
                </a:r>
                <a:r>
                  <a:rPr lang="en-US" sz="2400" dirty="0" smtClean="0">
                    <a:solidFill>
                      <a:srgbClr val="0000FF"/>
                    </a:solidFill>
                  </a:rPr>
                  <a:t>negative log-likelihood</a:t>
                </a:r>
                <a:r>
                  <a:rPr lang="en-US" sz="2400" dirty="0" smtClean="0"/>
                  <a:t>)</a:t>
                </a:r>
              </a:p>
              <a:p>
                <a:endParaRPr lang="en-US" dirty="0"/>
              </a:p>
              <a:p>
                <a:pPr algn="ctr"/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𝐽</m:t>
                    </m:r>
                    <m:d>
                      <m:dPr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𝑊</m:t>
                        </m:r>
                      </m:e>
                    </m:d>
                    <m:r>
                      <a:rPr lang="en-US" i="1">
                        <a:latin typeface="Cambria Math" charset="0"/>
                      </a:rPr>
                      <m:t>=−</m:t>
                    </m:r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𝔼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  <m:r>
                          <a:rPr lang="en-US" i="1">
                            <a:latin typeface="Cambria Math" charset="0"/>
                          </a:rPr>
                          <m:t>,</m:t>
                        </m:r>
                        <m:r>
                          <a:rPr lang="en-US" i="1">
                            <a:latin typeface="Cambria Math" charset="0"/>
                          </a:rPr>
                          <m:t>𝑦</m:t>
                        </m:r>
                        <m:r>
                          <a:rPr lang="en-US" i="1">
                            <a:latin typeface="Cambria Math" charset="0"/>
                          </a:rPr>
                          <m:t>~</m:t>
                        </m:r>
                        <m:sSub>
                          <m:sSub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𝑝</m:t>
                                </m:r>
                              </m:e>
                            </m:acc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charset="0"/>
                              </a:rPr>
                              <m:t>data</m:t>
                            </m:r>
                          </m:sub>
                        </m:sSub>
                      </m:sub>
                    </m:sSub>
                    <m:func>
                      <m:funcPr>
                        <m:ctrlPr>
                          <a:rPr lang="en-US" i="1">
                            <a:latin typeface="Cambria Math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charset="0"/>
                          </a:rPr>
                          <m:t>log</m:t>
                        </m:r>
                      </m:fName>
                      <m:e>
                        <m:sSub>
                          <m:sSub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𝑝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charset="0"/>
                              </a:rPr>
                              <m:t>model</m:t>
                            </m:r>
                          </m:sub>
                        </m:sSub>
                      </m:e>
                    </m:func>
                  </m:oMath>
                </a14:m>
                <a:r>
                  <a:rPr lang="en-US" dirty="0"/>
                  <a:t>(y|x)</a:t>
                </a:r>
              </a:p>
              <a:p>
                <a:endParaRPr lang="en-US" sz="2400" dirty="0" smtClean="0"/>
              </a:p>
              <a:p>
                <a:endParaRPr lang="en-US" sz="2400" dirty="0" smtClean="0"/>
              </a:p>
              <a:p>
                <a:r>
                  <a:rPr lang="en-US" sz="2400" dirty="0" smtClean="0"/>
                  <a:t>Do not need to design separate loss functions.</a:t>
                </a:r>
              </a:p>
              <a:p>
                <a:endParaRPr lang="en-US" sz="2400" dirty="0" smtClean="0"/>
              </a:p>
              <a:p>
                <a:pPr algn="ctr"/>
                <a:r>
                  <a:rPr lang="en-US" sz="2400" dirty="0" smtClean="0">
                    <a:solidFill>
                      <a:schemeClr val="tx2"/>
                    </a:solidFill>
                  </a:rPr>
                  <a:t>Gradient of cost function must be large enough</a:t>
                </a:r>
              </a:p>
              <a:p>
                <a:pPr algn="ctr"/>
                <a:endParaRPr lang="en-US" sz="2400" dirty="0">
                  <a:solidFill>
                    <a:schemeClr val="tx2"/>
                  </a:solidFill>
                </a:endParaRPr>
              </a:p>
              <a:p>
                <a:endParaRPr lang="en-US" sz="2400" dirty="0" smtClean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35725" y="1166018"/>
                <a:ext cx="10772504" cy="4525963"/>
              </a:xfrm>
              <a:blipFill rotWithShape="0">
                <a:blip r:embed="rId2"/>
                <a:stretch>
                  <a:fillRect l="-849" t="-1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5067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Loss 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5177" y="1083937"/>
            <a:ext cx="8369300" cy="452596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Example: </a:t>
            </a:r>
            <a:r>
              <a:rPr lang="en-US" sz="2400" dirty="0" smtClean="0">
                <a:solidFill>
                  <a:srgbClr val="0000FF"/>
                </a:solidFill>
              </a:rPr>
              <a:t>sigmoid output + squared loss</a:t>
            </a:r>
            <a:endParaRPr lang="en-US" sz="2400" dirty="0">
              <a:solidFill>
                <a:srgbClr val="0000FF"/>
              </a:solidFill>
            </a:endParaRPr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5227844" y="2648338"/>
            <a:ext cx="269875" cy="3968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073605" y="2213983"/>
            <a:ext cx="23653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/>
              <a:t>Flat surfaces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6914426" y="2648339"/>
            <a:ext cx="212724" cy="3968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4271485" y="1535062"/>
                <a:ext cx="3969613" cy="4972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𝐿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𝑠𝑞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𝑦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400" b="0" i="1" smtClean="0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0" smtClean="0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charset="0"/>
                                </a:rPr>
                                <m:t>y</m:t>
                              </m:r>
                              <m:r>
                                <a:rPr lang="en-US" sz="2400" b="0" i="0" smtClean="0">
                                  <a:latin typeface="Cambria Math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𝜎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1485" y="1535062"/>
                <a:ext cx="3969613" cy="497252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77" y="2675648"/>
            <a:ext cx="6096000" cy="36576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0094" y="2648338"/>
            <a:ext cx="60960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00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Cost 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65200" y="1166018"/>
            <a:ext cx="8369300" cy="452596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Example: </a:t>
            </a:r>
            <a:r>
              <a:rPr lang="en-US" sz="2400" dirty="0" smtClean="0">
                <a:solidFill>
                  <a:srgbClr val="0000FF"/>
                </a:solidFill>
              </a:rPr>
              <a:t>sigmoid output + cross-entropy loss</a:t>
            </a:r>
            <a:endParaRPr lang="en-US" sz="2400" dirty="0">
              <a:solidFill>
                <a:srgbClr val="0000FF"/>
              </a:solidFill>
            </a:endParaRPr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</p:txBody>
      </p:sp>
      <p:sp>
        <p:nvSpPr>
          <p:cNvPr id="16" name="TextBox 15"/>
          <p:cNvSpPr txBox="1"/>
          <p:nvPr/>
        </p:nvSpPr>
        <p:spPr>
          <a:xfrm>
            <a:off x="7193191" y="-826407"/>
            <a:ext cx="38576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>
                <a:solidFill>
                  <a:srgbClr val="800000"/>
                </a:solidFill>
              </a:rPr>
              <a:t>Saturates only when the model makes correct predictions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 flipH="1" flipV="1">
            <a:off x="8890002" y="-1581807"/>
            <a:ext cx="714373" cy="627062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3340894" y="2088000"/>
                <a:ext cx="629432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𝐿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𝑐𝑒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𝑦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𝑦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latin typeface="Cambria Math" charset="0"/>
                        </a:rPr>
                        <m:t>=−{ 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𝑦</m:t>
                      </m:r>
                      <m:func>
                        <m:func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charset="0"/>
                            </a:rPr>
                            <m:t>log</m:t>
                          </m:r>
                        </m:fName>
                        <m:e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sz="2400" b="0" i="1" smtClean="0">
                              <a:latin typeface="Cambria Math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1−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𝑦</m:t>
                              </m:r>
                            </m:e>
                          </m:d>
                          <m:func>
                            <m:func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(1−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400" b="0" i="1" smtClean="0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</m:acc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)}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0894" y="2088000"/>
                <a:ext cx="6294324" cy="369332"/>
              </a:xfrm>
              <a:prstGeom prst="rect">
                <a:avLst/>
              </a:prstGeom>
              <a:blipFill rotWithShape="0">
                <a:blip r:embed="rId2"/>
                <a:stretch>
                  <a:fillRect t="-143333" b="-17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550" y="2813582"/>
            <a:ext cx="6096000" cy="36576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6708" y="2813582"/>
            <a:ext cx="60960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885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Choices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Activation function</a:t>
            </a:r>
            <a:endParaRPr lang="en-US" sz="2400" dirty="0" smtClean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</a:rPr>
              <a:t>Loss function</a:t>
            </a: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Output units</a:t>
            </a:r>
          </a:p>
          <a:p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</a:rPr>
              <a:t>Architecture</a:t>
            </a:r>
          </a:p>
          <a:p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</a:rPr>
              <a:t>Optimizer</a:t>
            </a: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6012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Output Units</a:t>
            </a:r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1746035" y="2316480"/>
          <a:ext cx="8190865" cy="1854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032000"/>
                <a:gridCol w="2094865"/>
                <a:gridCol w="2032000"/>
                <a:gridCol w="2032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Output 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Output Distribution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Output</a:t>
                      </a:r>
                      <a:r>
                        <a:rPr lang="en-US" baseline="0" dirty="0" smtClean="0"/>
                        <a:t> layer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Cost</a:t>
                      </a:r>
                      <a:r>
                        <a:rPr lang="en-US" baseline="0" dirty="0" smtClean="0"/>
                        <a:t> Function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Binary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8484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 function</a:t>
            </a:r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3869918" y="2266279"/>
            <a:ext cx="6922773" cy="1365070"/>
            <a:chOff x="2873754" y="2266407"/>
            <a:chExt cx="9299472" cy="1828800"/>
          </a:xfrm>
        </p:grpSpPr>
        <p:sp>
          <p:nvSpPr>
            <p:cNvPr id="4" name="Oval 3"/>
            <p:cNvSpPr>
              <a:spLocks noChangeAspect="1"/>
            </p:cNvSpPr>
            <p:nvPr/>
          </p:nvSpPr>
          <p:spPr>
            <a:xfrm>
              <a:off x="5009320" y="2266407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" name="Straight Arrow Connector 4"/>
            <p:cNvCxnSpPr/>
            <p:nvPr/>
          </p:nvCxnSpPr>
          <p:spPr>
            <a:xfrm>
              <a:off x="3326295" y="3167744"/>
              <a:ext cx="1563756" cy="0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/>
            <p:cNvCxnSpPr/>
            <p:nvPr/>
          </p:nvCxnSpPr>
          <p:spPr>
            <a:xfrm>
              <a:off x="6977269" y="3167744"/>
              <a:ext cx="1563756" cy="0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2873754" y="2761347"/>
              <a:ext cx="27829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latin typeface="Cambria Math" charset="0"/>
                  <a:ea typeface="Cambria Math" charset="0"/>
                  <a:cs typeface="Cambria Math" charset="0"/>
                </a:rPr>
                <a:t>X</a:t>
              </a:r>
              <a:endParaRPr lang="en-US" sz="3200" dirty="0">
                <a:latin typeface="Cambria Math" charset="0"/>
                <a:ea typeface="Cambria Math" charset="0"/>
                <a:cs typeface="Cambria Math" charset="0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" name="TextBox 7"/>
                <p:cNvSpPr txBox="1"/>
                <p:nvPr/>
              </p:nvSpPr>
              <p:spPr>
                <a:xfrm>
                  <a:off x="8541026" y="2787852"/>
                  <a:ext cx="3632200" cy="80138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32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sz="32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𝑌</m:t>
                            </m:r>
                          </m:e>
                        </m:acc>
                        <m:r>
                          <a:rPr lang="en-US" sz="32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en-US" sz="3200" b="0" i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P</m:t>
                        </m:r>
                        <m:r>
                          <a:rPr lang="en-US" sz="3200" b="0" i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sz="3200" b="0" i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y</m:t>
                        </m:r>
                        <m:r>
                          <a:rPr lang="en-US" sz="3200" b="0" i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=1)</m:t>
                        </m:r>
                      </m:oMath>
                    </m:oMathPara>
                  </a14:m>
                  <a:endParaRPr lang="en-US" sz="3200" dirty="0">
                    <a:latin typeface="Cambria Math" charset="0"/>
                    <a:ea typeface="Cambria Math" charset="0"/>
                    <a:cs typeface="Cambria Math" charset="0"/>
                  </a:endParaRPr>
                </a:p>
              </p:txBody>
            </p:sp>
          </mc:Choice>
          <mc:Fallback>
            <p:sp>
              <p:nvSpPr>
                <p:cNvPr id="8" name="TextBox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41026" y="2787852"/>
                  <a:ext cx="3632200" cy="801384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2885069" y="1195316"/>
                <a:ext cx="5934253" cy="7062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𝑋</m:t>
                      </m:r>
                      <m:r>
                        <a:rPr lang="en-US" sz="2400" b="0" i="1" smtClean="0">
                          <a:latin typeface="Cambria Math" charset="0"/>
                        </a:rPr>
                        <m:t>⟹</m:t>
                      </m:r>
                      <m:r>
                        <a:rPr lang="en-US" sz="2400" i="1">
                          <a:latin typeface="Cambria Math" charset="0"/>
                        </a:rPr>
                        <m:t>𝜙</m:t>
                      </m:r>
                      <m:d>
                        <m:d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𝑋</m:t>
                          </m:r>
                        </m:e>
                      </m:d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𝑊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r>
                        <a:rPr lang="en-US" sz="2400" b="0" i="1" smtClean="0">
                          <a:latin typeface="Cambria Math" charset="0"/>
                        </a:rPr>
                        <m:t>𝑋</m:t>
                      </m:r>
                      <m:r>
                        <a:rPr lang="en-US" sz="2400" i="1">
                          <a:latin typeface="Cambria Math" charset="0"/>
                        </a:rPr>
                        <m:t>⟹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𝑦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=0</m:t>
                          </m:r>
                        </m:e>
                      </m:d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𝜙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(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𝑋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400" i="1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5069" y="1195316"/>
                <a:ext cx="5934253" cy="70621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Group 16"/>
          <p:cNvGrpSpPr/>
          <p:nvPr/>
        </p:nvGrpSpPr>
        <p:grpSpPr>
          <a:xfrm>
            <a:off x="1993782" y="4365533"/>
            <a:ext cx="4426038" cy="1365070"/>
            <a:chOff x="2873754" y="2266407"/>
            <a:chExt cx="5945568" cy="1828800"/>
          </a:xfrm>
        </p:grpSpPr>
        <p:sp>
          <p:nvSpPr>
            <p:cNvPr id="18" name="Oval 17"/>
            <p:cNvSpPr>
              <a:spLocks noChangeAspect="1"/>
            </p:cNvSpPr>
            <p:nvPr/>
          </p:nvSpPr>
          <p:spPr>
            <a:xfrm>
              <a:off x="5009320" y="2266407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" name="Straight Arrow Connector 18"/>
            <p:cNvCxnSpPr/>
            <p:nvPr/>
          </p:nvCxnSpPr>
          <p:spPr>
            <a:xfrm>
              <a:off x="3326295" y="3167744"/>
              <a:ext cx="1563756" cy="0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/>
            <p:nvPr/>
          </p:nvCxnSpPr>
          <p:spPr>
            <a:xfrm>
              <a:off x="6977269" y="3167744"/>
              <a:ext cx="1563756" cy="0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2873754" y="2761347"/>
              <a:ext cx="27829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latin typeface="Cambria Math" charset="0"/>
                  <a:ea typeface="Cambria Math" charset="0"/>
                  <a:cs typeface="Cambria Math" charset="0"/>
                </a:rPr>
                <a:t>X</a:t>
              </a:r>
              <a:endParaRPr lang="en-US" sz="3200" dirty="0">
                <a:latin typeface="Cambria Math" charset="0"/>
                <a:ea typeface="Cambria Math" charset="0"/>
                <a:cs typeface="Cambria Math" charset="0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8541026" y="2787852"/>
              <a:ext cx="278296" cy="7834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3200" dirty="0">
                <a:latin typeface="Cambria Math" charset="0"/>
                <a:ea typeface="Cambria Math" charset="0"/>
                <a:cs typeface="Cambria Math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3784419" y="4807484"/>
                <a:ext cx="93192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charset="0"/>
                        </a:rPr>
                        <m:t>𝜙</m:t>
                      </m:r>
                      <m:d>
                        <m:d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𝑋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4419" y="4807484"/>
                <a:ext cx="931922" cy="461665"/>
              </a:xfrm>
              <a:prstGeom prst="rect">
                <a:avLst/>
              </a:prstGeom>
              <a:blipFill rotWithShape="0">
                <a:blip r:embed="rId4"/>
                <a:stretch>
                  <a:fillRect l="-1307" b="-17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Oval 24"/>
          <p:cNvSpPr>
            <a:spLocks noChangeAspect="1"/>
          </p:cNvSpPr>
          <p:nvPr/>
        </p:nvSpPr>
        <p:spPr>
          <a:xfrm>
            <a:off x="6327562" y="4355782"/>
            <a:ext cx="1361407" cy="1365070"/>
          </a:xfrm>
          <a:prstGeom prst="ellipse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7907468" y="5020973"/>
            <a:ext cx="1164101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lg" len="lg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/>
              <p:cNvSpPr txBox="1"/>
              <p:nvPr/>
            </p:nvSpPr>
            <p:spPr>
              <a:xfrm>
                <a:off x="9071570" y="4737411"/>
                <a:ext cx="2663230" cy="10906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32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accPr>
                        <m:e>
                          <m:r>
                            <a:rPr lang="en-US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𝑌</m:t>
                          </m:r>
                        </m:e>
                      </m:acc>
                      <m:r>
                        <a:rPr lang="en-US" sz="32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3200">
                          <a:latin typeface="Cambria Math" charset="0"/>
                          <a:ea typeface="Cambria Math" charset="0"/>
                          <a:cs typeface="Cambria Math" charset="0"/>
                        </a:rPr>
                        <m:t>P</m:t>
                      </m:r>
                      <m:r>
                        <a:rPr lang="en-US" sz="3200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3200">
                          <a:latin typeface="Cambria Math" charset="0"/>
                          <a:ea typeface="Cambria Math" charset="0"/>
                          <a:cs typeface="Cambria Math" charset="0"/>
                        </a:rPr>
                        <m:t>y</m:t>
                      </m:r>
                      <m:r>
                        <a:rPr lang="en-US" sz="320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=1)</m:t>
                      </m:r>
                    </m:oMath>
                  </m:oMathPara>
                </a14:m>
                <a:endParaRPr lang="en-US" sz="3200" dirty="0">
                  <a:latin typeface="Cambria Math" charset="0"/>
                  <a:ea typeface="Cambria Math" charset="0"/>
                  <a:cs typeface="Cambria Math" charset="0"/>
                </a:endParaRPr>
              </a:p>
              <a:p>
                <a:endParaRPr lang="en-US" sz="3200" dirty="0">
                  <a:latin typeface="Cambria Math" charset="0"/>
                  <a:ea typeface="Cambria Math" charset="0"/>
                  <a:cs typeface="Cambria Math" charset="0"/>
                </a:endParaRPr>
              </a:p>
            </p:txBody>
          </p:sp>
        </mc:Choice>
        <mc:Fallback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71570" y="4737411"/>
                <a:ext cx="2663230" cy="109062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/>
          <p:cNvSpPr txBox="1"/>
          <p:nvPr/>
        </p:nvSpPr>
        <p:spPr>
          <a:xfrm>
            <a:off x="6096000" y="3918857"/>
            <a:ext cx="1992784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Karla" charset="0"/>
                <a:ea typeface="Karla" charset="0"/>
                <a:cs typeface="Karla" charset="0"/>
              </a:rPr>
              <a:t>OUTPUT UNIT</a:t>
            </a:r>
            <a:endParaRPr lang="en-US" dirty="0">
              <a:latin typeface="Karla" charset="0"/>
              <a:ea typeface="Karla" charset="0"/>
              <a:cs typeface="Karla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/>
              <p:cNvSpPr/>
              <p:nvPr/>
            </p:nvSpPr>
            <p:spPr>
              <a:xfrm>
                <a:off x="6551409" y="4754755"/>
                <a:ext cx="91371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𝜎</m:t>
                      </m:r>
                      <m:r>
                        <a:rPr lang="en-US" sz="2400" b="0" i="1" smtClean="0">
                          <a:latin typeface="Cambria Math" charset="0"/>
                        </a:rPr>
                        <m:t>(</m:t>
                      </m:r>
                      <m:r>
                        <a:rPr lang="en-US" sz="2400" i="1">
                          <a:latin typeface="Cambria Math" charset="0"/>
                        </a:rPr>
                        <m:t>𝜙</m:t>
                      </m:r>
                      <m:r>
                        <a:rPr lang="en-US" sz="24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0" name="Rectangle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1409" y="4754755"/>
                <a:ext cx="913712" cy="461665"/>
              </a:xfrm>
              <a:prstGeom prst="rect">
                <a:avLst/>
              </a:prstGeom>
              <a:blipFill rotWithShape="0">
                <a:blip r:embed="rId6"/>
                <a:stretch>
                  <a:fillRect r="-1333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6079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Output Units</a:t>
            </a:r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1746035" y="2316480"/>
          <a:ext cx="8743438" cy="1854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69083"/>
                <a:gridCol w="2236189"/>
                <a:gridCol w="2169083"/>
                <a:gridCol w="2169083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Output 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Output Distribution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Output</a:t>
                      </a:r>
                      <a:r>
                        <a:rPr lang="en-US" baseline="0" dirty="0" smtClean="0"/>
                        <a:t> layer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Cost</a:t>
                      </a:r>
                      <a:r>
                        <a:rPr lang="en-US" baseline="0" dirty="0" smtClean="0"/>
                        <a:t> Function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Binary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Bernoulli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Sigmoid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Binary</a:t>
                      </a:r>
                      <a:r>
                        <a:rPr lang="en-US" baseline="0" dirty="0" smtClean="0"/>
                        <a:t> Cross Entropy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4098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Output Units</a:t>
            </a:r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1746035" y="2316480"/>
          <a:ext cx="8743438" cy="1854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69083"/>
                <a:gridCol w="2236189"/>
                <a:gridCol w="2169083"/>
                <a:gridCol w="2169083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Output 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Output Distribution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Output</a:t>
                      </a:r>
                      <a:r>
                        <a:rPr lang="en-US" baseline="0" dirty="0" smtClean="0"/>
                        <a:t> layer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Cost</a:t>
                      </a:r>
                      <a:r>
                        <a:rPr lang="en-US" baseline="0" dirty="0" smtClean="0"/>
                        <a:t> Function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Binary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Bernoulli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Sigmoid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Binary</a:t>
                      </a:r>
                      <a:r>
                        <a:rPr lang="en-US" baseline="0" dirty="0" smtClean="0"/>
                        <a:t> Cross Entropy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Discrete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80004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 function multi-class problem</a:t>
            </a:r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3869918" y="2266280"/>
            <a:ext cx="4426038" cy="1365070"/>
            <a:chOff x="2873754" y="2266407"/>
            <a:chExt cx="5945568" cy="1828800"/>
          </a:xfrm>
        </p:grpSpPr>
        <p:sp>
          <p:nvSpPr>
            <p:cNvPr id="4" name="Oval 3"/>
            <p:cNvSpPr>
              <a:spLocks noChangeAspect="1"/>
            </p:cNvSpPr>
            <p:nvPr/>
          </p:nvSpPr>
          <p:spPr>
            <a:xfrm>
              <a:off x="5009320" y="2266407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" name="Straight Arrow Connector 4"/>
            <p:cNvCxnSpPr/>
            <p:nvPr/>
          </p:nvCxnSpPr>
          <p:spPr>
            <a:xfrm>
              <a:off x="3326295" y="3167744"/>
              <a:ext cx="1563756" cy="0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/>
            <p:cNvCxnSpPr/>
            <p:nvPr/>
          </p:nvCxnSpPr>
          <p:spPr>
            <a:xfrm>
              <a:off x="6977269" y="3167744"/>
              <a:ext cx="1563756" cy="0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2873754" y="2761347"/>
              <a:ext cx="27829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latin typeface="Cambria Math" charset="0"/>
                  <a:ea typeface="Cambria Math" charset="0"/>
                  <a:cs typeface="Cambria Math" charset="0"/>
                </a:rPr>
                <a:t>X</a:t>
              </a:r>
              <a:endParaRPr lang="en-US" sz="3200" dirty="0">
                <a:latin typeface="Cambria Math" charset="0"/>
                <a:ea typeface="Cambria Math" charset="0"/>
                <a:cs typeface="Cambria Math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/>
                <p:cNvSpPr txBox="1"/>
                <p:nvPr/>
              </p:nvSpPr>
              <p:spPr>
                <a:xfrm>
                  <a:off x="8541026" y="2787852"/>
                  <a:ext cx="278296" cy="80138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3200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3200" i="1">
                                <a:latin typeface="Cambria Math" charset="0"/>
                              </a:rPr>
                              <m:t>𝑌</m:t>
                            </m:r>
                          </m:e>
                        </m:acc>
                      </m:oMath>
                    </m:oMathPara>
                  </a14:m>
                  <a:endParaRPr lang="en-US" sz="3200" dirty="0">
                    <a:latin typeface="Cambria Math" charset="0"/>
                    <a:ea typeface="Cambria Math" charset="0"/>
                    <a:cs typeface="Cambria Math" charset="0"/>
                  </a:endParaRPr>
                </a:p>
              </p:txBody>
            </p:sp>
          </mc:Choice>
          <mc:Fallback xmlns="">
            <p:sp>
              <p:nvSpPr>
                <p:cNvPr id="8" name="TextBox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41026" y="2787852"/>
                  <a:ext cx="278296" cy="801385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r="-6176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7" name="Group 16"/>
          <p:cNvGrpSpPr/>
          <p:nvPr/>
        </p:nvGrpSpPr>
        <p:grpSpPr>
          <a:xfrm>
            <a:off x="1993782" y="4365533"/>
            <a:ext cx="4426038" cy="1365070"/>
            <a:chOff x="2873754" y="2266407"/>
            <a:chExt cx="5945568" cy="1828800"/>
          </a:xfrm>
        </p:grpSpPr>
        <p:sp>
          <p:nvSpPr>
            <p:cNvPr id="18" name="Oval 17"/>
            <p:cNvSpPr>
              <a:spLocks noChangeAspect="1"/>
            </p:cNvSpPr>
            <p:nvPr/>
          </p:nvSpPr>
          <p:spPr>
            <a:xfrm>
              <a:off x="5009320" y="2266407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" name="Straight Arrow Connector 18"/>
            <p:cNvCxnSpPr/>
            <p:nvPr/>
          </p:nvCxnSpPr>
          <p:spPr>
            <a:xfrm>
              <a:off x="3326295" y="3167744"/>
              <a:ext cx="1563756" cy="0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/>
            <p:nvPr/>
          </p:nvCxnSpPr>
          <p:spPr>
            <a:xfrm>
              <a:off x="6977269" y="3167744"/>
              <a:ext cx="1563756" cy="0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2873754" y="2761347"/>
              <a:ext cx="27829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latin typeface="Cambria Math" charset="0"/>
                  <a:ea typeface="Cambria Math" charset="0"/>
                  <a:cs typeface="Cambria Math" charset="0"/>
                </a:rPr>
                <a:t>X</a:t>
              </a:r>
              <a:endParaRPr lang="en-US" sz="3200" dirty="0">
                <a:latin typeface="Cambria Math" charset="0"/>
                <a:ea typeface="Cambria Math" charset="0"/>
                <a:cs typeface="Cambria Math" charset="0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8541026" y="2787852"/>
              <a:ext cx="278296" cy="7834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3200" dirty="0">
                <a:latin typeface="Cambria Math" charset="0"/>
                <a:ea typeface="Cambria Math" charset="0"/>
                <a:cs typeface="Cambria Math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3829506" y="4754755"/>
                <a:ext cx="932948" cy="5120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𝜙</m:t>
                          </m:r>
                        </m:e>
                      </m:acc>
                      <m:r>
                        <a:rPr lang="en-US" sz="2400" b="0" i="1" smtClean="0">
                          <a:latin typeface="Cambria Math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𝑋</m:t>
                      </m:r>
                      <m:r>
                        <a:rPr lang="en-US" sz="24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9506" y="4754755"/>
                <a:ext cx="932948" cy="51200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Oval 24"/>
          <p:cNvSpPr>
            <a:spLocks noChangeAspect="1"/>
          </p:cNvSpPr>
          <p:nvPr/>
        </p:nvSpPr>
        <p:spPr>
          <a:xfrm>
            <a:off x="6327562" y="4355782"/>
            <a:ext cx="1361407" cy="1365070"/>
          </a:xfrm>
          <a:prstGeom prst="ellipse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7907468" y="5020973"/>
            <a:ext cx="1164101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lg" len="lg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6011873" y="3858215"/>
            <a:ext cx="1992784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Karla" charset="0"/>
                <a:ea typeface="Karla" charset="0"/>
                <a:cs typeface="Karla" charset="0"/>
              </a:rPr>
              <a:t>OUTPUT UNIT</a:t>
            </a:r>
            <a:endParaRPr lang="en-US" dirty="0">
              <a:latin typeface="Karla" charset="0"/>
              <a:ea typeface="Karla" charset="0"/>
              <a:cs typeface="Karla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/>
              <p:cNvSpPr/>
              <p:nvPr/>
            </p:nvSpPr>
            <p:spPr>
              <a:xfrm>
                <a:off x="6331343" y="4754755"/>
                <a:ext cx="131798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charset="0"/>
                        </a:rPr>
                        <m:t>SoftMax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0" name="Rectangle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1343" y="4754755"/>
                <a:ext cx="1317989" cy="46166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8978357" y="4408634"/>
                <a:ext cx="3615425" cy="10091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 </m:t>
                      </m:r>
                      <m:acc>
                        <m:accPr>
                          <m:chr m:val="̂"/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𝑌</m:t>
                          </m:r>
                        </m:e>
                      </m:acc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800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𝑘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800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𝑋</m:t>
                                  </m:r>
                                </m:e>
                              </m:d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ctrlPr>
                                <a:rPr lang="is-IS" sz="2800" b="0" i="1" smtClean="0"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800" b="0" i="1" smtClean="0">
                                  <a:latin typeface="Cambria Math" charset="0"/>
                                </a:rPr>
                                <m:t>𝑘</m:t>
                              </m:r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𝐾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en-US" sz="28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latin typeface="Cambria Math" charset="0"/>
                                        </a:rPr>
                                        <m:t>𝜙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latin typeface="Cambria Math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800" i="1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 i="1">
                                          <a:latin typeface="Cambria Math" charset="0"/>
                                        </a:rPr>
                                        <m:t>𝑋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8357" y="4408634"/>
                <a:ext cx="3615425" cy="1009187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22281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Anatomy of artificial neural network (ANN)</a:t>
            </a:r>
            <a:endParaRPr lang="en-US" dirty="0"/>
          </a:p>
        </p:txBody>
      </p:sp>
      <p:sp>
        <p:nvSpPr>
          <p:cNvPr id="4" name="Oval 3"/>
          <p:cNvSpPr>
            <a:spLocks noChangeAspect="1"/>
          </p:cNvSpPr>
          <p:nvPr/>
        </p:nvSpPr>
        <p:spPr>
          <a:xfrm>
            <a:off x="5009320" y="2514600"/>
            <a:ext cx="1828800" cy="1828800"/>
          </a:xfrm>
          <a:prstGeom prst="ellipse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3326295" y="3429000"/>
            <a:ext cx="1563756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lg" len="lg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6977269" y="3429000"/>
            <a:ext cx="1563756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lg" len="lg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908850" y="3110107"/>
            <a:ext cx="2782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Cambria Math" charset="0"/>
                <a:ea typeface="Cambria Math" charset="0"/>
                <a:cs typeface="Cambria Math" charset="0"/>
              </a:rPr>
              <a:t>X</a:t>
            </a:r>
            <a:endParaRPr lang="en-US" sz="3200" dirty="0"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541026" y="3136612"/>
            <a:ext cx="2782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Cambria Math" charset="0"/>
                <a:ea typeface="Cambria Math" charset="0"/>
                <a:cs typeface="Cambria Math" charset="0"/>
              </a:rPr>
              <a:t>Y</a:t>
            </a:r>
            <a:endParaRPr lang="en-US" sz="3200" dirty="0"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510831" y="1579734"/>
            <a:ext cx="10743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Karla" charset="0"/>
                <a:ea typeface="Karla" charset="0"/>
                <a:cs typeface="Karla" charset="0"/>
              </a:rPr>
              <a:t>input</a:t>
            </a:r>
            <a:endParaRPr lang="en-US" sz="2800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247894" y="1364290"/>
            <a:ext cx="135165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latin typeface="Karla" charset="0"/>
                <a:ea typeface="Karla" charset="0"/>
                <a:cs typeface="Karla" charset="0"/>
              </a:rPr>
              <a:t>neuron</a:t>
            </a:r>
          </a:p>
          <a:p>
            <a:pPr algn="ctr"/>
            <a:r>
              <a:rPr lang="en-US" sz="2800" dirty="0" smtClean="0">
                <a:latin typeface="Karla" charset="0"/>
                <a:ea typeface="Karla" charset="0"/>
                <a:cs typeface="Karla" charset="0"/>
              </a:rPr>
              <a:t>node</a:t>
            </a:r>
            <a:endParaRPr lang="en-US" sz="2800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891648" y="1579733"/>
            <a:ext cx="12987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>
                <a:latin typeface="Karla" charset="0"/>
                <a:ea typeface="Karla" charset="0"/>
                <a:cs typeface="Karla" charset="0"/>
              </a:rPr>
              <a:t>output</a:t>
            </a:r>
            <a:endParaRPr lang="en-US" sz="2800" dirty="0"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8249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Output Units</a:t>
            </a:r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1746035" y="2316480"/>
          <a:ext cx="8743438" cy="1854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69083"/>
                <a:gridCol w="2236189"/>
                <a:gridCol w="2169083"/>
                <a:gridCol w="2169083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Output 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Output Distribution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Output</a:t>
                      </a:r>
                      <a:r>
                        <a:rPr lang="en-US" baseline="0" dirty="0" smtClean="0"/>
                        <a:t> layer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Cost</a:t>
                      </a:r>
                      <a:r>
                        <a:rPr lang="en-US" baseline="0" dirty="0" smtClean="0"/>
                        <a:t> Function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Binary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Bernoulli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Sigmoid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Binary</a:t>
                      </a:r>
                      <a:r>
                        <a:rPr lang="en-US" baseline="0" dirty="0" smtClean="0"/>
                        <a:t> Cross Entropy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Discrete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Multinoulli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Softmax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Cross Entropy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14026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Output Units</a:t>
            </a:r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1746035" y="2316480"/>
          <a:ext cx="8743438" cy="1854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69083"/>
                <a:gridCol w="2236189"/>
                <a:gridCol w="2169083"/>
                <a:gridCol w="2169083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Output 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Output Distribution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Output</a:t>
                      </a:r>
                      <a:r>
                        <a:rPr lang="en-US" baseline="0" dirty="0" smtClean="0"/>
                        <a:t> layer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Cost</a:t>
                      </a:r>
                      <a:r>
                        <a:rPr lang="en-US" baseline="0" dirty="0" smtClean="0"/>
                        <a:t> Function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Binary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Bernoulli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Sigmoid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Binary</a:t>
                      </a:r>
                      <a:r>
                        <a:rPr lang="en-US" baseline="0" dirty="0" smtClean="0"/>
                        <a:t> Cross Entropy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Discrete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Multinoulli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Softmax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Cross Entropy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Continuous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Gaussian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Linear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MSE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95019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Output Units</a:t>
            </a:r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1746035" y="2316480"/>
          <a:ext cx="8743438" cy="1854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69083"/>
                <a:gridCol w="2236189"/>
                <a:gridCol w="2169083"/>
                <a:gridCol w="2169083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Output 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Output Distribution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Output</a:t>
                      </a:r>
                      <a:r>
                        <a:rPr lang="en-US" baseline="0" dirty="0" smtClean="0"/>
                        <a:t> layer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Cost</a:t>
                      </a:r>
                      <a:r>
                        <a:rPr lang="en-US" baseline="0" dirty="0" smtClean="0"/>
                        <a:t> Function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Binary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Bernoulli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Sigmoid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Binary</a:t>
                      </a:r>
                      <a:r>
                        <a:rPr lang="en-US" baseline="0" dirty="0" smtClean="0"/>
                        <a:t> Cross Entropy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Discrete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Multinoulli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Softmax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Cross Entropy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Continuous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Gaussian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Linear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MSE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Continuous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Arbitrary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-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GANS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24936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Choices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bg1">
                    <a:lumMod val="85000"/>
                  </a:schemeClr>
                </a:solidFill>
              </a:rPr>
              <a:t>Activation function</a:t>
            </a:r>
            <a:endParaRPr lang="en-US" sz="2400" b="1" dirty="0" smtClean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</a:rPr>
              <a:t>Loss function</a:t>
            </a: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</a:rPr>
              <a:t>Output units</a:t>
            </a:r>
          </a:p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Architecture</a:t>
            </a:r>
          </a:p>
          <a:p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</a:rPr>
              <a:t>Optimizer</a:t>
            </a: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1480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NN in action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1840" y="3200400"/>
            <a:ext cx="5486400" cy="36576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2500" y="900350"/>
            <a:ext cx="5130800" cy="166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46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NN in </a:t>
            </a:r>
            <a:r>
              <a:rPr lang="en-US" dirty="0" smtClean="0"/>
              <a:t>action 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1840" y="3200400"/>
            <a:ext cx="5486400" cy="36576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9640" y="904654"/>
            <a:ext cx="5130800" cy="237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632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NN in </a:t>
            </a:r>
            <a:r>
              <a:rPr lang="en-US" dirty="0" smtClean="0"/>
              <a:t>action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1840" y="3200400"/>
            <a:ext cx="5486400" cy="3657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3512" y="459923"/>
            <a:ext cx="5130800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629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4360" y="305618"/>
            <a:ext cx="5643880" cy="339471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NN in </a:t>
            </a:r>
            <a:r>
              <a:rPr lang="en-US" dirty="0" smtClean="0"/>
              <a:t>action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1840" y="3200400"/>
            <a:ext cx="5486400" cy="36576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 rot="16200000">
            <a:off x="5619750" y="1828799"/>
            <a:ext cx="673099" cy="748357"/>
          </a:xfrm>
          <a:prstGeom prst="rect">
            <a:avLst/>
          </a:prstGeom>
          <a:solidFill>
            <a:srgbClr val="F9F9F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r-I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…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005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6350" y="1134012"/>
            <a:ext cx="7099300" cy="16637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NN in </a:t>
            </a:r>
            <a:r>
              <a:rPr lang="en-US" dirty="0" smtClean="0"/>
              <a:t>action 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1840" y="3200400"/>
            <a:ext cx="5486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825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5390" y="904654"/>
            <a:ext cx="7099300" cy="23749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NN in </a:t>
            </a:r>
            <a:r>
              <a:rPr lang="en-US" dirty="0" smtClean="0"/>
              <a:t>action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1840" y="3200400"/>
            <a:ext cx="5486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066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Anatomy of artificial neural network (ANN)</a:t>
            </a:r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3326295" y="3429000"/>
            <a:ext cx="1563756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lg" len="lg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6977269" y="3429000"/>
            <a:ext cx="1563756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lg" len="lg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908850" y="3174403"/>
            <a:ext cx="278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ambria Math" charset="0"/>
                <a:ea typeface="Cambria Math" charset="0"/>
                <a:cs typeface="Cambria Math" charset="0"/>
              </a:rPr>
              <a:t>X</a:t>
            </a:r>
            <a:endParaRPr lang="en-US" sz="3200" dirty="0"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541026" y="3158044"/>
            <a:ext cx="278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ambria Math" charset="0"/>
                <a:ea typeface="Cambria Math" charset="0"/>
                <a:cs typeface="Cambria Math" charset="0"/>
              </a:rPr>
              <a:t>Y</a:t>
            </a:r>
            <a:endParaRPr lang="en-US" sz="2800" dirty="0">
              <a:latin typeface="Cambria Math" charset="0"/>
              <a:ea typeface="Cambria Math" charset="0"/>
              <a:cs typeface="Cambria Math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 rot="19045496">
                <a:off x="5159963" y="3540992"/>
                <a:ext cx="96103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2000" b="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h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charset="0"/>
                          </a:rPr>
                          <m:t>𝑊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charset="0"/>
                      </a:rPr>
                      <m:t>𝑋</m:t>
                    </m:r>
                  </m:oMath>
                </a14:m>
                <a:endParaRPr 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045496">
                <a:off x="5159963" y="3540992"/>
                <a:ext cx="961032" cy="307777"/>
              </a:xfrm>
              <a:prstGeom prst="rect">
                <a:avLst/>
              </a:prstGeom>
              <a:blipFill rotWithShape="0">
                <a:blip r:embed="rId2"/>
                <a:stretch>
                  <a:fillRect l="-17881" t="-4138" r="-7285" b="-234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6555764" y="2677028"/>
                <a:ext cx="105990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charset="0"/>
                        </a:rPr>
                        <m:t>𝑌</m:t>
                      </m:r>
                      <m:r>
                        <a:rPr lang="en-US" sz="2000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charset="0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charset="0"/>
                        </a:rPr>
                        <m:t>𝑓</m:t>
                      </m:r>
                      <m:r>
                        <a:rPr lang="en-US" sz="2000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charset="0"/>
                        </a:rPr>
                        <m:t>(</m:t>
                      </m:r>
                      <m:r>
                        <a:rPr lang="en-US" sz="2000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charset="0"/>
                        </a:rPr>
                        <m:t>h</m:t>
                      </m:r>
                      <m:r>
                        <a:rPr lang="en-US" sz="2000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5764" y="2677028"/>
                <a:ext cx="1059906" cy="307777"/>
              </a:xfrm>
              <a:prstGeom prst="rect">
                <a:avLst/>
              </a:prstGeom>
              <a:blipFill rotWithShape="0">
                <a:blip r:embed="rId3"/>
                <a:stretch>
                  <a:fillRect l="-5172" t="-1961" r="-8046" b="-352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Pie 10"/>
          <p:cNvSpPr>
            <a:spLocks noChangeAspect="1"/>
          </p:cNvSpPr>
          <p:nvPr/>
        </p:nvSpPr>
        <p:spPr>
          <a:xfrm>
            <a:off x="5009319" y="2514600"/>
            <a:ext cx="1828800" cy="1809135"/>
          </a:xfrm>
          <a:prstGeom prst="pie">
            <a:avLst/>
          </a:prstGeom>
          <a:solidFill>
            <a:srgbClr val="F9F9F9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Oval 13"/>
          <p:cNvSpPr>
            <a:spLocks noChangeAspect="1"/>
          </p:cNvSpPr>
          <p:nvPr/>
        </p:nvSpPr>
        <p:spPr>
          <a:xfrm>
            <a:off x="5009320" y="2514600"/>
            <a:ext cx="1828800" cy="1828800"/>
          </a:xfrm>
          <a:prstGeom prst="ellipse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2510831" y="1266910"/>
            <a:ext cx="10743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Karla" charset="0"/>
                <a:ea typeface="Karla" charset="0"/>
                <a:cs typeface="Karla" charset="0"/>
              </a:rPr>
              <a:t>input</a:t>
            </a:r>
            <a:endParaRPr lang="en-US" sz="2800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247894" y="1051466"/>
            <a:ext cx="135165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latin typeface="Karla" charset="0"/>
                <a:ea typeface="Karla" charset="0"/>
                <a:cs typeface="Karla" charset="0"/>
              </a:rPr>
              <a:t>neuron</a:t>
            </a:r>
          </a:p>
          <a:p>
            <a:pPr algn="ctr"/>
            <a:r>
              <a:rPr lang="en-US" sz="2800" dirty="0" smtClean="0">
                <a:latin typeface="Karla" charset="0"/>
                <a:ea typeface="Karla" charset="0"/>
                <a:cs typeface="Karla" charset="0"/>
              </a:rPr>
              <a:t>node</a:t>
            </a:r>
            <a:endParaRPr lang="en-US" sz="2800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891648" y="1266909"/>
            <a:ext cx="12987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>
                <a:latin typeface="Karla" charset="0"/>
                <a:ea typeface="Karla" charset="0"/>
                <a:cs typeface="Karla" charset="0"/>
              </a:rPr>
              <a:t>output</a:t>
            </a:r>
            <a:endParaRPr lang="en-US" sz="2800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767803" y="2235085"/>
            <a:ext cx="32496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Affine transformation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130466" y="4886328"/>
            <a:ext cx="100121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We will talk later about the choice of activation function. So far we have only talked about sigmoid as an activation function but there are other choices.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776459" y="2634491"/>
            <a:ext cx="1616148" cy="46166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Activation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4645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2.59259E-6 L 0.11679 -0.17547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833" y="-8773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520000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5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3" grpId="2"/>
      <p:bldP spid="13" grpId="1"/>
      <p:bldP spid="11" grpId="0" animBg="1"/>
      <p:bldP spid="14" grpId="0" animBg="1"/>
      <p:bldP spid="14" grpId="1" animBg="1"/>
      <p:bldP spid="18" grpId="0"/>
      <p:bldP spid="19" grpId="1"/>
      <p:bldP spid="20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0350" y="608596"/>
            <a:ext cx="9055100" cy="30861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NN in </a:t>
            </a:r>
            <a:r>
              <a:rPr lang="en-US" dirty="0" smtClean="0"/>
              <a:t>action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1840" y="3200400"/>
            <a:ext cx="5486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635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Universal Approximation Theorem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43250" y="1128439"/>
                <a:ext cx="8125254" cy="4525963"/>
              </a:xfrm>
            </p:spPr>
            <p:txBody>
              <a:bodyPr>
                <a:no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US" sz="2400" b="1" dirty="0" smtClean="0">
                    <a:solidFill>
                      <a:srgbClr val="C00000"/>
                    </a:solidFill>
                  </a:rPr>
                  <a:t>Think of a Neural Network </a:t>
                </a:r>
                <a:r>
                  <a:rPr lang="en-US" sz="2400" b="1" dirty="0">
                    <a:solidFill>
                      <a:srgbClr val="C00000"/>
                    </a:solidFill>
                  </a:rPr>
                  <a:t>as function </a:t>
                </a:r>
                <a:r>
                  <a:rPr lang="en-US" sz="2400" b="1" dirty="0" smtClean="0">
                    <a:solidFill>
                      <a:srgbClr val="C00000"/>
                    </a:solidFill>
                  </a:rPr>
                  <a:t>approximation. </a:t>
                </a:r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00FF"/>
                          </a:solidFill>
                          <a:latin typeface="Cambria Math" charset="0"/>
                        </a:rPr>
                        <m:t>𝑌</m:t>
                      </m:r>
                      <m:r>
                        <a:rPr lang="en-US" sz="2400" b="0" i="1" smtClean="0">
                          <a:solidFill>
                            <a:srgbClr val="0000FF"/>
                          </a:solidFill>
                          <a:latin typeface="Cambria Math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0000FF"/>
                          </a:solidFill>
                          <a:latin typeface="Cambria Math" charset="0"/>
                        </a:rPr>
                        <m:t>𝑓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0" smtClean="0">
                          <a:solidFill>
                            <a:srgbClr val="0000FF"/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en-US" sz="2400" b="0" i="1" smtClean="0">
                          <a:solidFill>
                            <a:srgbClr val="0000FF"/>
                          </a:solidFill>
                          <a:latin typeface="Cambria Math" charset="0"/>
                        </a:rPr>
                        <m:t>𝜖</m:t>
                      </m:r>
                    </m:oMath>
                  </m:oMathPara>
                </a14:m>
                <a:endParaRPr lang="en-US" sz="2400" b="0" dirty="0" smtClean="0">
                  <a:solidFill>
                    <a:srgbClr val="0000FF"/>
                  </a:solidFill>
                </a:endParaRPr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rgbClr val="0000FF"/>
                          </a:solidFill>
                          <a:latin typeface="Cambria Math" charset="0"/>
                        </a:rPr>
                        <m:t>𝑌</m:t>
                      </m:r>
                      <m:r>
                        <a:rPr lang="en-US" sz="2400" i="1">
                          <a:solidFill>
                            <a:srgbClr val="0000FF"/>
                          </a:solidFill>
                          <a:latin typeface="Cambria Math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charset="0"/>
                            </a:rPr>
                            <m:t>𝑓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rgbClr val="0000FF"/>
                          </a:solidFill>
                          <a:latin typeface="Cambria Math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0000FF"/>
                          </a:solidFill>
                          <a:latin typeface="Cambria Math" charset="0"/>
                        </a:rPr>
                        <m:t>𝑥</m:t>
                      </m:r>
                      <m:r>
                        <a:rPr lang="en-US" sz="2400" b="0" i="1" smtClean="0">
                          <a:solidFill>
                            <a:srgbClr val="0000FF"/>
                          </a:solidFill>
                          <a:latin typeface="Cambria Math" charset="0"/>
                        </a:rPr>
                        <m:t>)</m:t>
                      </m:r>
                      <m:r>
                        <a:rPr lang="en-US" sz="2400">
                          <a:solidFill>
                            <a:srgbClr val="0000FF"/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en-US" sz="2400" i="1">
                          <a:solidFill>
                            <a:srgbClr val="0000FF"/>
                          </a:solidFill>
                          <a:latin typeface="Cambria Math" charset="0"/>
                        </a:rPr>
                        <m:t>𝜖</m:t>
                      </m:r>
                    </m:oMath>
                  </m:oMathPara>
                </a14:m>
                <a:endParaRPr lang="en-US" sz="2400" dirty="0" smtClean="0">
                  <a:solidFill>
                    <a:srgbClr val="0000FF"/>
                  </a:solidFill>
                </a:endParaRPr>
              </a:p>
              <a:p>
                <a:pPr algn="ctr">
                  <a:spcAft>
                    <a:spcPts val="1200"/>
                  </a:spcAft>
                </a:pPr>
                <a:r>
                  <a:rPr lang="en-US" sz="2400" dirty="0" smtClean="0">
                    <a:solidFill>
                      <a:srgbClr val="0000FF"/>
                    </a:solidFill>
                  </a:rPr>
                  <a:t>NN: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0000FF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⟹</m:t>
                    </m:r>
                    <m:acc>
                      <m:accPr>
                        <m:chr m:val="̂"/>
                        <m:ctrlPr>
                          <a:rPr lang="en-US" sz="2400" i="1">
                            <a:solidFill>
                              <a:srgbClr val="0000FF"/>
                            </a:solidFill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rgbClr val="0000FF"/>
                            </a:solidFill>
                            <a:latin typeface="Cambria Math" charset="0"/>
                          </a:rPr>
                          <m:t>𝑓</m:t>
                        </m:r>
                      </m:e>
                    </m:acc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charset="0"/>
                      </a:rPr>
                      <m:t>𝑥</m:t>
                    </m:r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sz="2400" dirty="0" smtClean="0">
                  <a:solidFill>
                    <a:srgbClr val="0000FF"/>
                  </a:solidFill>
                </a:endParaRPr>
              </a:p>
              <a:p>
                <a:pPr>
                  <a:spcAft>
                    <a:spcPts val="1200"/>
                  </a:spcAft>
                </a:pPr>
                <a:r>
                  <a:rPr lang="en-US" sz="2400" dirty="0" smtClean="0">
                    <a:solidFill>
                      <a:srgbClr val="0000FF"/>
                    </a:solidFill>
                  </a:rPr>
                  <a:t>One </a:t>
                </a:r>
                <a:r>
                  <a:rPr lang="en-US" sz="2400" dirty="0">
                    <a:solidFill>
                      <a:srgbClr val="0000FF"/>
                    </a:solidFill>
                  </a:rPr>
                  <a:t>hidden layer is enough </a:t>
                </a:r>
                <a:r>
                  <a:rPr lang="en-US" sz="2400" dirty="0"/>
                  <a:t>to </a:t>
                </a:r>
                <a:r>
                  <a:rPr lang="en-US" sz="2400" i="1" dirty="0"/>
                  <a:t>represent </a:t>
                </a:r>
                <a:r>
                  <a:rPr lang="en-US" sz="2400" dirty="0" smtClean="0"/>
                  <a:t>an </a:t>
                </a:r>
                <a:r>
                  <a:rPr lang="en-US" sz="2400" dirty="0"/>
                  <a:t>approximation of any function to an arbitrary degree of accuracy 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sz="2400" dirty="0"/>
                  <a:t>So why deeper</a:t>
                </a:r>
                <a:r>
                  <a:rPr lang="en-US" sz="2400" dirty="0" smtClean="0"/>
                  <a:t>?</a:t>
                </a:r>
              </a:p>
              <a:p>
                <a:pPr lvl="1">
                  <a:spcAft>
                    <a:spcPts val="1200"/>
                  </a:spcAft>
                  <a:buFont typeface="Arial" charset="0"/>
                  <a:buChar char="•"/>
                </a:pPr>
                <a:r>
                  <a:rPr lang="en-US" sz="2000" dirty="0" smtClean="0"/>
                  <a:t>Shallow </a:t>
                </a:r>
                <a:r>
                  <a:rPr lang="en-US" sz="2000" dirty="0"/>
                  <a:t>net may need </a:t>
                </a:r>
                <a:r>
                  <a:rPr lang="en-US" sz="2000" dirty="0">
                    <a:solidFill>
                      <a:srgbClr val="0000FF"/>
                    </a:solidFill>
                  </a:rPr>
                  <a:t>(exponentially) more </a:t>
                </a:r>
                <a:r>
                  <a:rPr lang="en-US" sz="2000" dirty="0" smtClean="0">
                    <a:solidFill>
                      <a:srgbClr val="0000FF"/>
                    </a:solidFill>
                  </a:rPr>
                  <a:t>width</a:t>
                </a:r>
              </a:p>
              <a:p>
                <a:pPr lvl="1">
                  <a:spcAft>
                    <a:spcPts val="1200"/>
                  </a:spcAft>
                  <a:buFont typeface="Arial" charset="0"/>
                  <a:buChar char="•"/>
                </a:pPr>
                <a:r>
                  <a:rPr lang="en-US" sz="2000" dirty="0" smtClean="0"/>
                  <a:t>Shallow </a:t>
                </a:r>
                <a:r>
                  <a:rPr lang="en-US" sz="2000" dirty="0"/>
                  <a:t>net may </a:t>
                </a:r>
                <a:r>
                  <a:rPr lang="en-US" sz="2000" dirty="0" err="1"/>
                  <a:t>overfit</a:t>
                </a:r>
                <a:r>
                  <a:rPr lang="en-US" sz="2000" dirty="0"/>
                  <a:t> more </a:t>
                </a:r>
                <a:endParaRPr lang="en-US" sz="2000" dirty="0" smtClean="0"/>
              </a:p>
              <a:p>
                <a:pPr marL="342900" indent="-342900">
                  <a:spcAft>
                    <a:spcPts val="1200"/>
                  </a:spcAft>
                  <a:buFont typeface="Arial" charset="0"/>
                  <a:buChar char="•"/>
                </a:pPr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3250" y="1128439"/>
                <a:ext cx="8125254" cy="4525963"/>
              </a:xfrm>
              <a:blipFill rotWithShape="0">
                <a:blip r:embed="rId2"/>
                <a:stretch>
                  <a:fillRect l="-1201" t="-1077" r="-526" b="-146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TextBox 72"/>
          <p:cNvSpPr txBox="1"/>
          <p:nvPr/>
        </p:nvSpPr>
        <p:spPr>
          <a:xfrm>
            <a:off x="10068460" y="6046690"/>
            <a:ext cx="9829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Karla" charset="0"/>
                <a:ea typeface="Karla" charset="0"/>
                <a:cs typeface="Karla" charset="0"/>
              </a:rPr>
              <a:t>width</a:t>
            </a:r>
            <a:endParaRPr lang="en-US" dirty="0">
              <a:latin typeface="Karla" charset="0"/>
              <a:ea typeface="Karla" charset="0"/>
              <a:cs typeface="Karla" charset="0"/>
            </a:endParaRPr>
          </a:p>
        </p:txBody>
      </p:sp>
      <p:grpSp>
        <p:nvGrpSpPr>
          <p:cNvPr id="77" name="Group 76"/>
          <p:cNvGrpSpPr/>
          <p:nvPr/>
        </p:nvGrpSpPr>
        <p:grpSpPr>
          <a:xfrm>
            <a:off x="8641312" y="1270073"/>
            <a:ext cx="2873950" cy="4740983"/>
            <a:chOff x="7898357" y="1270073"/>
            <a:chExt cx="2873950" cy="4740983"/>
          </a:xfrm>
        </p:grpSpPr>
        <p:grpSp>
          <p:nvGrpSpPr>
            <p:cNvPr id="76" name="Group 75"/>
            <p:cNvGrpSpPr/>
            <p:nvPr/>
          </p:nvGrpSpPr>
          <p:grpSpPr>
            <a:xfrm>
              <a:off x="8469922" y="1270073"/>
              <a:ext cx="2302385" cy="4740983"/>
              <a:chOff x="8469922" y="1270073"/>
              <a:chExt cx="2302385" cy="4740983"/>
            </a:xfrm>
          </p:grpSpPr>
          <p:grpSp>
            <p:nvGrpSpPr>
              <p:cNvPr id="28" name="Group 27"/>
              <p:cNvGrpSpPr/>
              <p:nvPr/>
            </p:nvGrpSpPr>
            <p:grpSpPr>
              <a:xfrm rot="16200000">
                <a:off x="7775591" y="2271451"/>
                <a:ext cx="3998094" cy="1995338"/>
                <a:chOff x="1722506" y="2129588"/>
                <a:chExt cx="6332341" cy="3160296"/>
              </a:xfrm>
            </p:grpSpPr>
            <p:grpSp>
              <p:nvGrpSpPr>
                <p:cNvPr id="8" name="Group 7"/>
                <p:cNvGrpSpPr/>
                <p:nvPr/>
              </p:nvGrpSpPr>
              <p:grpSpPr>
                <a:xfrm>
                  <a:off x="1722506" y="2129589"/>
                  <a:ext cx="2576623" cy="1179095"/>
                  <a:chOff x="3312867" y="1299411"/>
                  <a:chExt cx="3996394" cy="1828800"/>
                </a:xfrm>
              </p:grpSpPr>
              <p:sp>
                <p:nvSpPr>
                  <p:cNvPr id="9" name="Oval 8"/>
                  <p:cNvSpPr>
                    <a:spLocks noChangeAspect="1"/>
                  </p:cNvSpPr>
                  <p:nvPr/>
                </p:nvSpPr>
                <p:spPr>
                  <a:xfrm>
                    <a:off x="3312867" y="1299411"/>
                    <a:ext cx="1828800" cy="182880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10" name="Straight Arrow Connector 9"/>
                  <p:cNvCxnSpPr>
                    <a:stCxn id="10" idx="6"/>
                    <a:endCxn id="20" idx="2"/>
                  </p:cNvCxnSpPr>
                  <p:nvPr/>
                </p:nvCxnSpPr>
                <p:spPr>
                  <a:xfrm flipV="1">
                    <a:off x="5141667" y="2213810"/>
                    <a:ext cx="2167594" cy="2"/>
                  </a:xfrm>
                  <a:prstGeom prst="straightConnector1">
                    <a:avLst/>
                  </a:prstGeom>
                  <a:ln>
                    <a:solidFill>
                      <a:schemeClr val="tx1">
                        <a:lumMod val="75000"/>
                        <a:lumOff val="25000"/>
                      </a:schemeClr>
                    </a:solidFill>
                    <a:headEnd w="lg" len="lg"/>
                    <a:tailEnd type="triangle" w="lg" len="med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1" name="Group 10"/>
                <p:cNvGrpSpPr/>
                <p:nvPr/>
              </p:nvGrpSpPr>
              <p:grpSpPr>
                <a:xfrm>
                  <a:off x="1743771" y="4110789"/>
                  <a:ext cx="2555358" cy="1179095"/>
                  <a:chOff x="3312867" y="1299411"/>
                  <a:chExt cx="3963412" cy="1828800"/>
                </a:xfrm>
              </p:grpSpPr>
              <p:sp>
                <p:nvSpPr>
                  <p:cNvPr id="12" name="Oval 11"/>
                  <p:cNvSpPr>
                    <a:spLocks noChangeAspect="1"/>
                  </p:cNvSpPr>
                  <p:nvPr/>
                </p:nvSpPr>
                <p:spPr>
                  <a:xfrm>
                    <a:off x="3312867" y="1299411"/>
                    <a:ext cx="1828800" cy="182880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13" name="Straight Arrow Connector 12"/>
                  <p:cNvCxnSpPr>
                    <a:stCxn id="17" idx="6"/>
                  </p:cNvCxnSpPr>
                  <p:nvPr/>
                </p:nvCxnSpPr>
                <p:spPr>
                  <a:xfrm flipV="1">
                    <a:off x="5141667" y="2213810"/>
                    <a:ext cx="2134612" cy="2"/>
                  </a:xfrm>
                  <a:prstGeom prst="straightConnector1">
                    <a:avLst/>
                  </a:prstGeom>
                  <a:ln>
                    <a:solidFill>
                      <a:schemeClr val="tx1">
                        <a:lumMod val="75000"/>
                        <a:lumOff val="25000"/>
                      </a:schemeClr>
                    </a:solidFill>
                    <a:headEnd w="lg" len="lg"/>
                    <a:tailEnd type="triangle" w="lg" len="med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4" name="Group 13"/>
                <p:cNvGrpSpPr/>
                <p:nvPr/>
              </p:nvGrpSpPr>
              <p:grpSpPr>
                <a:xfrm>
                  <a:off x="4299129" y="2129588"/>
                  <a:ext cx="2576623" cy="1458341"/>
                  <a:chOff x="3312867" y="1299411"/>
                  <a:chExt cx="3996394" cy="2261916"/>
                </a:xfrm>
              </p:grpSpPr>
              <p:sp>
                <p:nvSpPr>
                  <p:cNvPr id="15" name="Oval 14"/>
                  <p:cNvSpPr>
                    <a:spLocks noChangeAspect="1"/>
                  </p:cNvSpPr>
                  <p:nvPr/>
                </p:nvSpPr>
                <p:spPr>
                  <a:xfrm>
                    <a:off x="3312867" y="1299411"/>
                    <a:ext cx="1828800" cy="182880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16" name="Straight Arrow Connector 15"/>
                  <p:cNvCxnSpPr>
                    <a:stCxn id="20" idx="6"/>
                  </p:cNvCxnSpPr>
                  <p:nvPr/>
                </p:nvCxnSpPr>
                <p:spPr>
                  <a:xfrm>
                    <a:off x="5141667" y="2213812"/>
                    <a:ext cx="2167594" cy="1347515"/>
                  </a:xfrm>
                  <a:prstGeom prst="straightConnector1">
                    <a:avLst/>
                  </a:prstGeom>
                  <a:ln>
                    <a:solidFill>
                      <a:schemeClr val="tx1">
                        <a:lumMod val="75000"/>
                        <a:lumOff val="25000"/>
                      </a:schemeClr>
                    </a:solidFill>
                    <a:headEnd w="lg" len="lg"/>
                    <a:tailEnd type="triangle" w="lg" len="med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7" name="Group 16"/>
                <p:cNvGrpSpPr/>
                <p:nvPr/>
              </p:nvGrpSpPr>
              <p:grpSpPr>
                <a:xfrm>
                  <a:off x="4299129" y="3587929"/>
                  <a:ext cx="2576623" cy="1701954"/>
                  <a:chOff x="3312867" y="488446"/>
                  <a:chExt cx="3996394" cy="2639765"/>
                </a:xfrm>
              </p:grpSpPr>
              <p:sp>
                <p:nvSpPr>
                  <p:cNvPr id="18" name="Oval 17"/>
                  <p:cNvSpPr>
                    <a:spLocks noChangeAspect="1"/>
                  </p:cNvSpPr>
                  <p:nvPr/>
                </p:nvSpPr>
                <p:spPr>
                  <a:xfrm>
                    <a:off x="3312867" y="1299411"/>
                    <a:ext cx="1828800" cy="182880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19" name="Straight Arrow Connector 18"/>
                  <p:cNvCxnSpPr/>
                  <p:nvPr/>
                </p:nvCxnSpPr>
                <p:spPr>
                  <a:xfrm flipV="1">
                    <a:off x="5141667" y="488446"/>
                    <a:ext cx="2167594" cy="1725366"/>
                  </a:xfrm>
                  <a:prstGeom prst="straightConnector1">
                    <a:avLst/>
                  </a:prstGeom>
                  <a:ln>
                    <a:solidFill>
                      <a:schemeClr val="tx1">
                        <a:lumMod val="75000"/>
                        <a:lumOff val="25000"/>
                      </a:schemeClr>
                    </a:solidFill>
                    <a:headEnd w="lg" len="lg"/>
                    <a:tailEnd type="triangle" w="lg" len="med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20" name="Straight Arrow Connector 19"/>
                <p:cNvCxnSpPr>
                  <a:stCxn id="10" idx="6"/>
                </p:cNvCxnSpPr>
                <p:nvPr/>
              </p:nvCxnSpPr>
              <p:spPr>
                <a:xfrm>
                  <a:off x="2901601" y="2719137"/>
                  <a:ext cx="1397528" cy="1981199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headEnd w="lg" len="lg"/>
                  <a:tailEnd type="triangle" w="lg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Straight Arrow Connector 20"/>
                <p:cNvCxnSpPr>
                  <a:stCxn id="17" idx="6"/>
                  <a:endCxn id="20" idx="2"/>
                </p:cNvCxnSpPr>
                <p:nvPr/>
              </p:nvCxnSpPr>
              <p:spPr>
                <a:xfrm flipV="1">
                  <a:off x="2922866" y="2719136"/>
                  <a:ext cx="1376263" cy="1981201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headEnd w="lg" len="lg"/>
                  <a:tailEnd type="triangle" w="lg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" name="Oval 21"/>
                <p:cNvSpPr>
                  <a:spLocks noChangeAspect="1"/>
                </p:cNvSpPr>
                <p:nvPr/>
              </p:nvSpPr>
              <p:spPr>
                <a:xfrm>
                  <a:off x="6875752" y="2998381"/>
                  <a:ext cx="1179095" cy="1179095"/>
                </a:xfrm>
                <a:prstGeom prst="ellipse">
                  <a:avLst/>
                </a:prstGeom>
                <a:noFill/>
                <a:ln w="2540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4" name="TextBox 23"/>
                    <p:cNvSpPr txBox="1"/>
                    <p:nvPr/>
                  </p:nvSpPr>
                  <p:spPr>
                    <a:xfrm rot="5400000">
                      <a:off x="1759316" y="4503640"/>
                      <a:ext cx="1134018" cy="39339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24" name="TextBox 23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5400000">
                      <a:off x="1759316" y="4503640"/>
                      <a:ext cx="1134018" cy="393390"/>
                    </a:xfrm>
                    <a:prstGeom prst="rect">
                      <a:avLst/>
                    </a:prstGeom>
                    <a:blipFill rotWithShape="0">
                      <a:blip r:embed="rId3"/>
                      <a:stretch>
                        <a:fillRect b="-2926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5" name="TextBox 24"/>
                    <p:cNvSpPr txBox="1"/>
                    <p:nvPr/>
                  </p:nvSpPr>
                  <p:spPr>
                    <a:xfrm rot="5249252">
                      <a:off x="7184091" y="3450861"/>
                      <a:ext cx="686092" cy="28475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𝑌</m:t>
                                </m:r>
                              </m:e>
                            </m:acc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25" name="TextBox 24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5249252">
                      <a:off x="7184091" y="3450861"/>
                      <a:ext cx="686092" cy="284758"/>
                    </a:xfrm>
                    <a:prstGeom prst="rect">
                      <a:avLst/>
                    </a:prstGeom>
                    <a:blipFill rotWithShape="0">
                      <a:blip r:embed="rId4"/>
                      <a:stretch>
                        <a:fillRect t="-35294" r="-42466" b="-5588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6" name="TextBox 25"/>
                    <p:cNvSpPr txBox="1"/>
                    <p:nvPr/>
                  </p:nvSpPr>
                  <p:spPr>
                    <a:xfrm rot="5400000">
                      <a:off x="4543736" y="2522440"/>
                      <a:ext cx="695860" cy="39339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3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26" name="TextBox 25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5400000">
                      <a:off x="4543736" y="2522440"/>
                      <a:ext cx="695860" cy="393390"/>
                    </a:xfrm>
                    <a:prstGeom prst="rect">
                      <a:avLst/>
                    </a:prstGeom>
                    <a:blipFill rotWithShape="0">
                      <a:blip r:embed="rId5"/>
                      <a:stretch>
                        <a:fillRect l="-2778" b="-30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7" name="TextBox 26"/>
                    <p:cNvSpPr txBox="1"/>
                    <p:nvPr/>
                  </p:nvSpPr>
                  <p:spPr>
                    <a:xfrm rot="5400000">
                      <a:off x="4542458" y="4543713"/>
                      <a:ext cx="695860" cy="39339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4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27" name="TextBox 26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5400000">
                      <a:off x="4542458" y="4543713"/>
                      <a:ext cx="695860" cy="393390"/>
                    </a:xfrm>
                    <a:prstGeom prst="rect">
                      <a:avLst/>
                    </a:prstGeom>
                    <a:blipFill rotWithShape="0">
                      <a:blip r:embed="rId6"/>
                      <a:stretch>
                        <a:fillRect b="-30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4" name="TextBox 63"/>
                  <p:cNvSpPr txBox="1"/>
                  <p:nvPr/>
                </p:nvSpPr>
                <p:spPr>
                  <a:xfrm>
                    <a:off x="8904205" y="4744013"/>
                    <a:ext cx="489979" cy="27699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64" name="TextBox 6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904205" y="4744013"/>
                    <a:ext cx="489979" cy="276999"/>
                  </a:xfrm>
                  <a:prstGeom prst="rect">
                    <a:avLst/>
                  </a:prstGeom>
                  <a:blipFill rotWithShape="0">
                    <a:blip r:embed="rId7"/>
                    <a:stretch>
                      <a:fillRect b="-1521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65" name="Straight Arrow Connector 64"/>
              <p:cNvCxnSpPr/>
              <p:nvPr/>
            </p:nvCxnSpPr>
            <p:spPr>
              <a:xfrm flipV="1">
                <a:off x="9155996" y="5313118"/>
                <a:ext cx="1" cy="491376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prstDash val="sysDot"/>
                <a:headEnd w="lg" len="lg"/>
                <a:tailEnd type="triangle" w="lg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Arrow Connector 66"/>
              <p:cNvCxnSpPr/>
              <p:nvPr/>
            </p:nvCxnSpPr>
            <p:spPr>
              <a:xfrm flipV="1">
                <a:off x="10432598" y="5293551"/>
                <a:ext cx="1" cy="491376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prstDash val="sysDot"/>
                <a:headEnd w="lg" len="lg"/>
                <a:tailEnd type="triangle" w="lg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Arrow Connector 68"/>
              <p:cNvCxnSpPr/>
              <p:nvPr/>
            </p:nvCxnSpPr>
            <p:spPr>
              <a:xfrm>
                <a:off x="9149194" y="6011056"/>
                <a:ext cx="1283404" cy="0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headEnd type="triangle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Arrow Connector 69"/>
              <p:cNvCxnSpPr/>
              <p:nvPr/>
            </p:nvCxnSpPr>
            <p:spPr>
              <a:xfrm flipH="1" flipV="1">
                <a:off x="8469922" y="3267232"/>
                <a:ext cx="1" cy="1987508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headEnd type="triangle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4" name="TextBox 73"/>
            <p:cNvSpPr txBox="1"/>
            <p:nvPr/>
          </p:nvSpPr>
          <p:spPr>
            <a:xfrm rot="16200000">
              <a:off x="7624083" y="3915620"/>
              <a:ext cx="101021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Karla" charset="0"/>
                  <a:ea typeface="Karla" charset="0"/>
                  <a:cs typeface="Karla" charset="0"/>
                </a:rPr>
                <a:t>depth</a:t>
              </a:r>
              <a:endParaRPr lang="en-US" dirty="0">
                <a:latin typeface="Karla" charset="0"/>
                <a:ea typeface="Karla" charset="0"/>
                <a:cs typeface="Karla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5368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Better Generalization with Depth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1479" y="983807"/>
            <a:ext cx="9144000" cy="497615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666522" y="5495365"/>
            <a:ext cx="19331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7F7F7F"/>
                </a:solidFill>
              </a:rPr>
              <a:t>(</a:t>
            </a:r>
            <a:r>
              <a:rPr lang="en-US" dirty="0" err="1">
                <a:solidFill>
                  <a:srgbClr val="7F7F7F"/>
                </a:solidFill>
              </a:rPr>
              <a:t>Goodfellow</a:t>
            </a:r>
            <a:r>
              <a:rPr lang="en-US" dirty="0">
                <a:solidFill>
                  <a:srgbClr val="7F7F7F"/>
                </a:solidFill>
              </a:rPr>
              <a:t> 2017)</a:t>
            </a:r>
          </a:p>
        </p:txBody>
      </p:sp>
    </p:spTree>
    <p:extLst>
      <p:ext uri="{BB962C8B-B14F-4D97-AF65-F5344CB8AC3E}">
        <p14:creationId xmlns:p14="http://schemas.microsoft.com/office/powerpoint/2010/main" val="789780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Large, Shallow Nets </a:t>
            </a:r>
            <a:r>
              <a:rPr lang="en-US" dirty="0" err="1" smtClean="0"/>
              <a:t>Overfit</a:t>
            </a:r>
            <a:r>
              <a:rPr lang="en-US" dirty="0" smtClean="0"/>
              <a:t> More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269221"/>
            <a:ext cx="9144000" cy="431955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785791" y="5219447"/>
            <a:ext cx="19331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7F7F7F"/>
                </a:solidFill>
              </a:rPr>
              <a:t>(</a:t>
            </a:r>
            <a:r>
              <a:rPr lang="en-US" dirty="0" err="1">
                <a:solidFill>
                  <a:srgbClr val="7F7F7F"/>
                </a:solidFill>
              </a:rPr>
              <a:t>Goodfellow</a:t>
            </a:r>
            <a:r>
              <a:rPr lang="en-US" dirty="0">
                <a:solidFill>
                  <a:srgbClr val="7F7F7F"/>
                </a:solidFill>
              </a:rPr>
              <a:t> 2017)</a:t>
            </a:r>
          </a:p>
        </p:txBody>
      </p:sp>
    </p:spTree>
    <p:extLst>
      <p:ext uri="{BB962C8B-B14F-4D97-AF65-F5344CB8AC3E}">
        <p14:creationId xmlns:p14="http://schemas.microsoft.com/office/powerpoint/2010/main" val="242256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Anatomy of artificial neural network (ANN)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1722506" y="2129589"/>
            <a:ext cx="2576623" cy="1179095"/>
            <a:chOff x="3312867" y="1299411"/>
            <a:chExt cx="3996394" cy="1828800"/>
          </a:xfrm>
        </p:grpSpPr>
        <p:sp>
          <p:nvSpPr>
            <p:cNvPr id="4" name="Oval 3"/>
            <p:cNvSpPr>
              <a:spLocks noChangeAspect="1"/>
            </p:cNvSpPr>
            <p:nvPr/>
          </p:nvSpPr>
          <p:spPr>
            <a:xfrm>
              <a:off x="3312867" y="1299411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Arrow Connector 5"/>
            <p:cNvCxnSpPr>
              <a:stCxn id="4" idx="6"/>
              <a:endCxn id="14" idx="2"/>
            </p:cNvCxnSpPr>
            <p:nvPr/>
          </p:nvCxnSpPr>
          <p:spPr>
            <a:xfrm flipV="1">
              <a:off x="5141667" y="2213810"/>
              <a:ext cx="2167594" cy="2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1743771" y="4110789"/>
            <a:ext cx="2555358" cy="1179095"/>
            <a:chOff x="3312867" y="1299411"/>
            <a:chExt cx="3963412" cy="1828800"/>
          </a:xfrm>
        </p:grpSpPr>
        <p:sp>
          <p:nvSpPr>
            <p:cNvPr id="11" name="Oval 10"/>
            <p:cNvSpPr>
              <a:spLocks noChangeAspect="1"/>
            </p:cNvSpPr>
            <p:nvPr/>
          </p:nvSpPr>
          <p:spPr>
            <a:xfrm>
              <a:off x="3312867" y="1299411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Straight Arrow Connector 11"/>
            <p:cNvCxnSpPr>
              <a:stCxn id="11" idx="6"/>
              <a:endCxn id="17" idx="2"/>
            </p:cNvCxnSpPr>
            <p:nvPr/>
          </p:nvCxnSpPr>
          <p:spPr>
            <a:xfrm flipV="1">
              <a:off x="5141667" y="2213810"/>
              <a:ext cx="2134612" cy="2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4299129" y="2129588"/>
            <a:ext cx="2576623" cy="1458341"/>
            <a:chOff x="3312867" y="1299411"/>
            <a:chExt cx="3996394" cy="2261916"/>
          </a:xfrm>
        </p:grpSpPr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3312867" y="1299411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Arrow Connector 14"/>
            <p:cNvCxnSpPr>
              <a:stCxn id="14" idx="6"/>
              <a:endCxn id="26" idx="2"/>
            </p:cNvCxnSpPr>
            <p:nvPr/>
          </p:nvCxnSpPr>
          <p:spPr>
            <a:xfrm>
              <a:off x="5141667" y="2213812"/>
              <a:ext cx="2167594" cy="1347515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4299129" y="3587929"/>
            <a:ext cx="2576623" cy="1701954"/>
            <a:chOff x="3312867" y="488446"/>
            <a:chExt cx="3996394" cy="2639765"/>
          </a:xfrm>
        </p:grpSpPr>
        <p:sp>
          <p:nvSpPr>
            <p:cNvPr id="17" name="Oval 16"/>
            <p:cNvSpPr>
              <a:spLocks noChangeAspect="1"/>
            </p:cNvSpPr>
            <p:nvPr/>
          </p:nvSpPr>
          <p:spPr>
            <a:xfrm>
              <a:off x="3312867" y="1299411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" name="Straight Arrow Connector 17"/>
            <p:cNvCxnSpPr>
              <a:stCxn id="17" idx="6"/>
              <a:endCxn id="26" idx="2"/>
            </p:cNvCxnSpPr>
            <p:nvPr/>
          </p:nvCxnSpPr>
          <p:spPr>
            <a:xfrm flipV="1">
              <a:off x="5141667" y="488446"/>
              <a:ext cx="2167594" cy="1725366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9" name="Straight Arrow Connector 18"/>
          <p:cNvCxnSpPr>
            <a:stCxn id="4" idx="6"/>
            <a:endCxn id="17" idx="2"/>
          </p:cNvCxnSpPr>
          <p:nvPr/>
        </p:nvCxnSpPr>
        <p:spPr>
          <a:xfrm>
            <a:off x="2901601" y="2719137"/>
            <a:ext cx="1397528" cy="1981199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lg" len="lg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1" idx="6"/>
            <a:endCxn id="14" idx="2"/>
          </p:cNvCxnSpPr>
          <p:nvPr/>
        </p:nvCxnSpPr>
        <p:spPr>
          <a:xfrm flipV="1">
            <a:off x="2922866" y="2719136"/>
            <a:ext cx="1376263" cy="1981201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lg" len="lg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Oval 25"/>
          <p:cNvSpPr>
            <a:spLocks noChangeAspect="1"/>
          </p:cNvSpPr>
          <p:nvPr/>
        </p:nvSpPr>
        <p:spPr>
          <a:xfrm>
            <a:off x="6875752" y="2998381"/>
            <a:ext cx="1179095" cy="1179095"/>
          </a:xfrm>
          <a:prstGeom prst="ellipse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1985387" y="2544425"/>
                <a:ext cx="69586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5387" y="2544425"/>
                <a:ext cx="695861" cy="276999"/>
              </a:xfrm>
              <a:prstGeom prst="rect">
                <a:avLst/>
              </a:prstGeom>
              <a:blipFill rotWithShape="0">
                <a:blip r:embed="rId2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1755677" y="4561835"/>
                <a:ext cx="113401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5677" y="4561835"/>
                <a:ext cx="1134018" cy="276999"/>
              </a:xfrm>
              <a:prstGeom prst="rect">
                <a:avLst/>
              </a:prstGeom>
              <a:blipFill rotWithShape="0">
                <a:blip r:embed="rId3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7122253" y="3409635"/>
                <a:ext cx="686092" cy="28475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𝑌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2253" y="3409635"/>
                <a:ext cx="686092" cy="284758"/>
              </a:xfrm>
              <a:prstGeom prst="rect">
                <a:avLst/>
              </a:prstGeom>
              <a:blipFill rotWithShape="0">
                <a:blip r:embed="rId4"/>
                <a:stretch>
                  <a:fillRect t="-23404" r="-8850" b="-63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/>
              <p:cNvSpPr txBox="1"/>
              <p:nvPr/>
            </p:nvSpPr>
            <p:spPr>
              <a:xfrm>
                <a:off x="4519482" y="2580635"/>
                <a:ext cx="69586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9482" y="2580635"/>
                <a:ext cx="695861" cy="276999"/>
              </a:xfrm>
              <a:prstGeom prst="rect">
                <a:avLst/>
              </a:prstGeom>
              <a:blipFill rotWithShape="0">
                <a:blip r:embed="rId5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4540746" y="4553810"/>
                <a:ext cx="69586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746" y="4553810"/>
                <a:ext cx="695861" cy="276999"/>
              </a:xfrm>
              <a:prstGeom prst="rect">
                <a:avLst/>
              </a:prstGeom>
              <a:blipFill rotWithShape="0">
                <a:blip r:embed="rId6"/>
                <a:stretch>
                  <a:fillRect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TextBox 43"/>
          <p:cNvSpPr txBox="1"/>
          <p:nvPr/>
        </p:nvSpPr>
        <p:spPr>
          <a:xfrm>
            <a:off x="1522530" y="1327484"/>
            <a:ext cx="162157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 smtClean="0">
                <a:latin typeface="Karla" charset="0"/>
                <a:ea typeface="Karla" charset="0"/>
                <a:cs typeface="Karla" charset="0"/>
              </a:rPr>
              <a:t>Input layer </a:t>
            </a:r>
            <a:endParaRPr lang="en-US" sz="2400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3925600" y="1369426"/>
            <a:ext cx="192615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 smtClean="0">
                <a:latin typeface="Karla" charset="0"/>
                <a:ea typeface="Karla" charset="0"/>
                <a:cs typeface="Karla" charset="0"/>
              </a:rPr>
              <a:t>hidden layer </a:t>
            </a:r>
            <a:endParaRPr lang="en-US" sz="2400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6633248" y="1369426"/>
            <a:ext cx="196696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latin typeface="Karla" charset="0"/>
                <a:ea typeface="Karla" charset="0"/>
                <a:cs typeface="Karla" charset="0"/>
              </a:rPr>
              <a:t>o</a:t>
            </a:r>
            <a:r>
              <a:rPr lang="en-US" sz="2400" dirty="0" smtClean="0">
                <a:latin typeface="Karla" charset="0"/>
                <a:ea typeface="Karla" charset="0"/>
                <a:cs typeface="Karla" charset="0"/>
              </a:rPr>
              <a:t>utput layer </a:t>
            </a:r>
            <a:endParaRPr lang="en-US" sz="2400" dirty="0">
              <a:latin typeface="Karla" charset="0"/>
              <a:ea typeface="Karla" charset="0"/>
              <a:cs typeface="Karla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/>
              <p:cNvSpPr txBox="1"/>
              <p:nvPr/>
            </p:nvSpPr>
            <p:spPr>
              <a:xfrm>
                <a:off x="5478224" y="2085741"/>
                <a:ext cx="3711554" cy="557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𝑇</m:t>
                          </m:r>
                        </m:sup>
                      </m:sSubSup>
                      <m:r>
                        <a:rPr lang="en-US" b="0" i="1" smtClean="0">
                          <a:latin typeface="Cambria Math" charset="0"/>
                        </a:rPr>
                        <m:t>𝑋</m:t>
                      </m:r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12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10</m:t>
                          </m:r>
                        </m:sub>
                      </m:sSub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</a:rPr>
                        <m:t>𝑓</m:t>
                      </m:r>
                      <m:r>
                        <a:rPr lang="en-US" b="0" i="1" smtClean="0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7" name="TextBox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8224" y="2085741"/>
                <a:ext cx="3711554" cy="557332"/>
              </a:xfrm>
              <a:prstGeom prst="rect">
                <a:avLst/>
              </a:prstGeom>
              <a:blipFill rotWithShape="0">
                <a:blip r:embed="rId7"/>
                <a:stretch>
                  <a:fillRect b="-163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/>
              <p:cNvSpPr txBox="1"/>
              <p:nvPr/>
            </p:nvSpPr>
            <p:spPr>
              <a:xfrm>
                <a:off x="5478224" y="4978955"/>
                <a:ext cx="3711554" cy="8348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𝑇</m:t>
                          </m:r>
                        </m:sup>
                      </m:sSubSup>
                      <m:r>
                        <a:rPr lang="en-US" b="0" i="1" smtClean="0">
                          <a:latin typeface="Cambria Math" charset="0"/>
                        </a:rPr>
                        <m:t>𝑋</m:t>
                      </m:r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22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20</m:t>
                          </m:r>
                        </m:sub>
                      </m:sSub>
                    </m:oMath>
                  </m:oMathPara>
                </a14:m>
                <a:endParaRPr lang="en-US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  </m:t>
                          </m:r>
                          <m:r>
                            <m:rPr>
                              <m:sty m:val="p"/>
                            </m:rPr>
                            <a:rPr lang="en-US" i="1" smtClean="0"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=</m:t>
                      </m:r>
                      <m:r>
                        <a:rPr lang="en-US" i="1">
                          <a:latin typeface="Cambria Math" charset="0"/>
                        </a:rPr>
                        <m:t>𝑓</m:t>
                      </m:r>
                      <m:r>
                        <a:rPr lang="en-US" i="1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9" name="TextBox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8224" y="4978955"/>
                <a:ext cx="3711554" cy="834844"/>
              </a:xfrm>
              <a:prstGeom prst="rect">
                <a:avLst/>
              </a:prstGeom>
              <a:blipFill rotWithShape="0">
                <a:blip r:embed="rId8"/>
                <a:stretch>
                  <a:fillRect l="-3284" t="-14599" b="-255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/>
              <p:cNvSpPr txBox="1"/>
              <p:nvPr/>
            </p:nvSpPr>
            <p:spPr>
              <a:xfrm>
                <a:off x="8257163" y="3386157"/>
                <a:ext cx="1500780" cy="28443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𝑌</m:t>
                          </m:r>
                        </m:e>
                      </m:acc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</a:rPr>
                        <m:t>𝑔</m:t>
                      </m:r>
                      <m:r>
                        <a:rPr lang="en-US" b="0" i="1" smtClean="0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7163" y="3386157"/>
                <a:ext cx="1500780" cy="284437"/>
              </a:xfrm>
              <a:prstGeom prst="rect">
                <a:avLst/>
              </a:prstGeom>
              <a:blipFill rotWithShape="0">
                <a:blip r:embed="rId9"/>
                <a:stretch>
                  <a:fillRect t="-23404" r="-2033" b="-34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TextBox 50"/>
          <p:cNvSpPr txBox="1"/>
          <p:nvPr/>
        </p:nvSpPr>
        <p:spPr>
          <a:xfrm>
            <a:off x="8160205" y="4095303"/>
            <a:ext cx="1694695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Output function</a:t>
            </a:r>
            <a:endParaRPr lang="en-US" dirty="0"/>
          </a:p>
        </p:txBody>
      </p:sp>
      <p:cxnSp>
        <p:nvCxnSpPr>
          <p:cNvPr id="53" name="Straight Arrow Connector 52"/>
          <p:cNvCxnSpPr/>
          <p:nvPr/>
        </p:nvCxnSpPr>
        <p:spPr>
          <a:xfrm flipH="1" flipV="1">
            <a:off x="8843543" y="3744479"/>
            <a:ext cx="0" cy="350825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/>
              <p:cNvSpPr txBox="1"/>
              <p:nvPr/>
            </p:nvSpPr>
            <p:spPr>
              <a:xfrm>
                <a:off x="10215154" y="3375907"/>
                <a:ext cx="1500780" cy="28443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𝐽</m:t>
                      </m:r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</a:rPr>
                        <m:t>ℒ</m:t>
                      </m:r>
                      <m:r>
                        <a:rPr lang="en-US" b="0" i="1" smtClean="0">
                          <a:latin typeface="Cambria Math" charset="0"/>
                        </a:rPr>
                        <m:t>(</m:t>
                      </m:r>
                      <m:acc>
                        <m:accPr>
                          <m:chr m:val="̂"/>
                          <m:ctrlPr>
                            <a:rPr lang="en-US" i="1"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charset="0"/>
                            </a:rPr>
                            <m:t>𝑌</m:t>
                          </m:r>
                        </m:e>
                      </m:acc>
                      <m:r>
                        <a:rPr lang="en-US" b="0" i="0" smtClean="0">
                          <a:latin typeface="Cambria Math" charset="0"/>
                        </a:rPr>
                        <m:t>,</m:t>
                      </m:r>
                      <m:r>
                        <a:rPr lang="en-US" b="0" i="1" smtClean="0">
                          <a:latin typeface="Cambria Math" charset="0"/>
                        </a:rPr>
                        <m:t>𝑌</m:t>
                      </m:r>
                      <m:r>
                        <a:rPr lang="en-US" b="0" i="0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5" name="TextBox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15154" y="3375907"/>
                <a:ext cx="1500780" cy="284437"/>
              </a:xfrm>
              <a:prstGeom prst="rect">
                <a:avLst/>
              </a:prstGeom>
              <a:blipFill rotWithShape="0">
                <a:blip r:embed="rId10"/>
                <a:stretch>
                  <a:fillRect t="-26087" b="-369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Straight Arrow Connector 55"/>
          <p:cNvCxnSpPr/>
          <p:nvPr/>
        </p:nvCxnSpPr>
        <p:spPr>
          <a:xfrm flipV="1">
            <a:off x="9797132" y="3528375"/>
            <a:ext cx="457211" cy="1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lg" len="lg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9993485" y="4090880"/>
            <a:ext cx="1422184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mtClean="0"/>
              <a:t>Loss function</a:t>
            </a:r>
            <a:endParaRPr lang="en-US" dirty="0"/>
          </a:p>
        </p:txBody>
      </p:sp>
      <p:cxnSp>
        <p:nvCxnSpPr>
          <p:cNvPr id="63" name="Straight Arrow Connector 62"/>
          <p:cNvCxnSpPr/>
          <p:nvPr/>
        </p:nvCxnSpPr>
        <p:spPr>
          <a:xfrm flipH="1" flipV="1">
            <a:off x="10704577" y="3740055"/>
            <a:ext cx="0" cy="350825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1755677" y="5812742"/>
            <a:ext cx="100121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We will talk later about the choice of the output layer and the loss function. So far we consider sigmoid as the output and log-</a:t>
            </a:r>
            <a:r>
              <a:rPr lang="en-US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bernouli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.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7843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49" grpId="0"/>
      <p:bldP spid="50" grpId="0"/>
      <p:bldP spid="51" grpId="0" animBg="1"/>
      <p:bldP spid="55" grpId="0"/>
      <p:bldP spid="62" grpId="0" animBg="1"/>
      <p:bldP spid="6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Anatomy of artificial neural network (ANN)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1722506" y="2129589"/>
            <a:ext cx="2576623" cy="1179095"/>
            <a:chOff x="3312867" y="1299411"/>
            <a:chExt cx="3996394" cy="1828800"/>
          </a:xfrm>
        </p:grpSpPr>
        <p:sp>
          <p:nvSpPr>
            <p:cNvPr id="4" name="Oval 3"/>
            <p:cNvSpPr>
              <a:spLocks noChangeAspect="1"/>
            </p:cNvSpPr>
            <p:nvPr/>
          </p:nvSpPr>
          <p:spPr>
            <a:xfrm>
              <a:off x="3312867" y="1299411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Arrow Connector 5"/>
            <p:cNvCxnSpPr>
              <a:stCxn id="4" idx="6"/>
              <a:endCxn id="14" idx="2"/>
            </p:cNvCxnSpPr>
            <p:nvPr/>
          </p:nvCxnSpPr>
          <p:spPr>
            <a:xfrm flipV="1">
              <a:off x="5141667" y="2213810"/>
              <a:ext cx="2167594" cy="2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4299129" y="4110788"/>
            <a:ext cx="2555358" cy="1179095"/>
            <a:chOff x="3312867" y="1299411"/>
            <a:chExt cx="3963412" cy="1828800"/>
          </a:xfrm>
        </p:grpSpPr>
        <p:sp>
          <p:nvSpPr>
            <p:cNvPr id="11" name="Oval 10"/>
            <p:cNvSpPr>
              <a:spLocks noChangeAspect="1"/>
            </p:cNvSpPr>
            <p:nvPr/>
          </p:nvSpPr>
          <p:spPr>
            <a:xfrm>
              <a:off x="3312867" y="1299411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Straight Arrow Connector 11"/>
            <p:cNvCxnSpPr>
              <a:stCxn id="11" idx="6"/>
              <a:endCxn id="17" idx="2"/>
            </p:cNvCxnSpPr>
            <p:nvPr/>
          </p:nvCxnSpPr>
          <p:spPr>
            <a:xfrm flipV="1">
              <a:off x="5141667" y="2213810"/>
              <a:ext cx="2134612" cy="2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4299129" y="2129588"/>
            <a:ext cx="2576623" cy="1179095"/>
            <a:chOff x="3312867" y="1299411"/>
            <a:chExt cx="3996394" cy="1828800"/>
          </a:xfrm>
        </p:grpSpPr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3312867" y="1299411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Arrow Connector 14"/>
            <p:cNvCxnSpPr>
              <a:stCxn id="14" idx="6"/>
              <a:endCxn id="67" idx="2"/>
            </p:cNvCxnSpPr>
            <p:nvPr/>
          </p:nvCxnSpPr>
          <p:spPr>
            <a:xfrm flipV="1">
              <a:off x="5141667" y="2208495"/>
              <a:ext cx="2167594" cy="5317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9" name="Straight Arrow Connector 18"/>
          <p:cNvCxnSpPr>
            <a:stCxn id="4" idx="6"/>
            <a:endCxn id="17" idx="2"/>
          </p:cNvCxnSpPr>
          <p:nvPr/>
        </p:nvCxnSpPr>
        <p:spPr>
          <a:xfrm>
            <a:off x="2901601" y="2719137"/>
            <a:ext cx="1397528" cy="1981199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lg" len="lg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1985387" y="2544425"/>
                <a:ext cx="69586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5387" y="2544425"/>
                <a:ext cx="695861" cy="276999"/>
              </a:xfrm>
              <a:prstGeom prst="rect">
                <a:avLst/>
              </a:prstGeom>
              <a:blipFill rotWithShape="0">
                <a:blip r:embed="rId2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1755677" y="4561835"/>
                <a:ext cx="113401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5677" y="4561835"/>
                <a:ext cx="1134018" cy="276999"/>
              </a:xfrm>
              <a:prstGeom prst="rect">
                <a:avLst/>
              </a:prstGeom>
              <a:blipFill rotWithShape="0">
                <a:blip r:embed="rId3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9698876" y="3493308"/>
                <a:ext cx="686092" cy="28033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𝑌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98876" y="3493308"/>
                <a:ext cx="686092" cy="280333"/>
              </a:xfrm>
              <a:prstGeom prst="rect">
                <a:avLst/>
              </a:prstGeom>
              <a:blipFill rotWithShape="0">
                <a:blip r:embed="rId4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/>
              <p:cNvSpPr txBox="1"/>
              <p:nvPr/>
            </p:nvSpPr>
            <p:spPr>
              <a:xfrm>
                <a:off x="4519482" y="2580635"/>
                <a:ext cx="69586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9482" y="2580635"/>
                <a:ext cx="695861" cy="276999"/>
              </a:xfrm>
              <a:prstGeom prst="rect">
                <a:avLst/>
              </a:prstGeom>
              <a:blipFill rotWithShape="0">
                <a:blip r:embed="rId5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4540746" y="4553810"/>
                <a:ext cx="69586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746" y="4553810"/>
                <a:ext cx="695861" cy="276999"/>
              </a:xfrm>
              <a:prstGeom prst="rect">
                <a:avLst/>
              </a:prstGeom>
              <a:blipFill rotWithShape="0">
                <a:blip r:embed="rId6"/>
                <a:stretch>
                  <a:fillRect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TextBox 43"/>
          <p:cNvSpPr txBox="1"/>
          <p:nvPr/>
        </p:nvSpPr>
        <p:spPr>
          <a:xfrm>
            <a:off x="1522530" y="1327484"/>
            <a:ext cx="162157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 smtClean="0">
                <a:latin typeface="Karla" charset="0"/>
                <a:ea typeface="Karla" charset="0"/>
                <a:cs typeface="Karla" charset="0"/>
              </a:rPr>
              <a:t>Input layer </a:t>
            </a:r>
            <a:endParaRPr lang="en-US" sz="2400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3925600" y="1369426"/>
            <a:ext cx="217040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smtClean="0">
                <a:latin typeface="Karla" charset="0"/>
                <a:ea typeface="Karla" charset="0"/>
                <a:cs typeface="Karla" charset="0"/>
              </a:rPr>
              <a:t>hidden layer 1</a:t>
            </a:r>
            <a:endParaRPr lang="en-US" sz="2400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9244815" y="1366851"/>
            <a:ext cx="196696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latin typeface="Karla" charset="0"/>
                <a:ea typeface="Karla" charset="0"/>
                <a:cs typeface="Karla" charset="0"/>
              </a:rPr>
              <a:t>o</a:t>
            </a:r>
            <a:r>
              <a:rPr lang="en-US" sz="2400" dirty="0" smtClean="0">
                <a:latin typeface="Karla" charset="0"/>
                <a:ea typeface="Karla" charset="0"/>
                <a:cs typeface="Karla" charset="0"/>
              </a:rPr>
              <a:t>utput layer </a:t>
            </a:r>
            <a:endParaRPr lang="en-US" sz="2400" dirty="0">
              <a:latin typeface="Karla" charset="0"/>
              <a:ea typeface="Karla" charset="0"/>
              <a:cs typeface="Karla" charset="0"/>
            </a:endParaRPr>
          </a:p>
        </p:txBody>
      </p:sp>
      <p:grpSp>
        <p:nvGrpSpPr>
          <p:cNvPr id="57" name="Group 56"/>
          <p:cNvGrpSpPr/>
          <p:nvPr/>
        </p:nvGrpSpPr>
        <p:grpSpPr>
          <a:xfrm>
            <a:off x="1743769" y="4110788"/>
            <a:ext cx="2555360" cy="1179095"/>
            <a:chOff x="3439720" y="1249823"/>
            <a:chExt cx="3963415" cy="1828800"/>
          </a:xfrm>
        </p:grpSpPr>
        <p:sp>
          <p:nvSpPr>
            <p:cNvPr id="58" name="Oval 57"/>
            <p:cNvSpPr>
              <a:spLocks noChangeAspect="1"/>
            </p:cNvSpPr>
            <p:nvPr/>
          </p:nvSpPr>
          <p:spPr>
            <a:xfrm>
              <a:off x="3439720" y="1249823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9" name="Straight Arrow Connector 58"/>
            <p:cNvCxnSpPr>
              <a:stCxn id="58" idx="6"/>
              <a:endCxn id="11" idx="2"/>
            </p:cNvCxnSpPr>
            <p:nvPr/>
          </p:nvCxnSpPr>
          <p:spPr>
            <a:xfrm>
              <a:off x="5268520" y="2164224"/>
              <a:ext cx="2134615" cy="0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/>
          <p:cNvGrpSpPr/>
          <p:nvPr/>
        </p:nvGrpSpPr>
        <p:grpSpPr>
          <a:xfrm>
            <a:off x="6854487" y="3633477"/>
            <a:ext cx="2576623" cy="1701954"/>
            <a:chOff x="3312867" y="488446"/>
            <a:chExt cx="3996394" cy="2639765"/>
          </a:xfrm>
        </p:grpSpPr>
        <p:sp>
          <p:nvSpPr>
            <p:cNvPr id="61" name="Oval 60"/>
            <p:cNvSpPr>
              <a:spLocks noChangeAspect="1"/>
            </p:cNvSpPr>
            <p:nvPr/>
          </p:nvSpPr>
          <p:spPr>
            <a:xfrm>
              <a:off x="3312867" y="1299411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5" name="Straight Arrow Connector 64"/>
            <p:cNvCxnSpPr/>
            <p:nvPr/>
          </p:nvCxnSpPr>
          <p:spPr>
            <a:xfrm flipV="1">
              <a:off x="5141667" y="488446"/>
              <a:ext cx="2167594" cy="1725366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Group 65"/>
          <p:cNvGrpSpPr/>
          <p:nvPr/>
        </p:nvGrpSpPr>
        <p:grpSpPr>
          <a:xfrm>
            <a:off x="2922864" y="2126160"/>
            <a:ext cx="5131983" cy="2574176"/>
            <a:chOff x="-2818142" y="1299411"/>
            <a:chExt cx="7959809" cy="3992599"/>
          </a:xfrm>
        </p:grpSpPr>
        <p:sp>
          <p:nvSpPr>
            <p:cNvPr id="67" name="Oval 66"/>
            <p:cNvSpPr>
              <a:spLocks noChangeAspect="1"/>
            </p:cNvSpPr>
            <p:nvPr/>
          </p:nvSpPr>
          <p:spPr>
            <a:xfrm>
              <a:off x="3312867" y="1299411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8" name="Straight Arrow Connector 67"/>
            <p:cNvCxnSpPr>
              <a:stCxn id="58" idx="6"/>
              <a:endCxn id="14" idx="2"/>
            </p:cNvCxnSpPr>
            <p:nvPr/>
          </p:nvCxnSpPr>
          <p:spPr>
            <a:xfrm flipV="1">
              <a:off x="-2818142" y="2219129"/>
              <a:ext cx="2134615" cy="3072881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9" name="Straight Arrow Connector 68"/>
          <p:cNvCxnSpPr>
            <a:stCxn id="14" idx="6"/>
            <a:endCxn id="61" idx="2"/>
          </p:cNvCxnSpPr>
          <p:nvPr/>
        </p:nvCxnSpPr>
        <p:spPr>
          <a:xfrm>
            <a:off x="5478224" y="2719136"/>
            <a:ext cx="1376263" cy="2026748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lg" len="lg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stCxn id="11" idx="6"/>
            <a:endCxn id="67" idx="2"/>
          </p:cNvCxnSpPr>
          <p:nvPr/>
        </p:nvCxnSpPr>
        <p:spPr>
          <a:xfrm flipV="1">
            <a:off x="5478224" y="2715708"/>
            <a:ext cx="1397528" cy="1984628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lg" len="lg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stCxn id="67" idx="6"/>
          </p:cNvCxnSpPr>
          <p:nvPr/>
        </p:nvCxnSpPr>
        <p:spPr>
          <a:xfrm>
            <a:off x="8054847" y="2715708"/>
            <a:ext cx="1376263" cy="960005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lg" len="lg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/>
              <p:cNvSpPr txBox="1"/>
              <p:nvPr/>
            </p:nvSpPr>
            <p:spPr>
              <a:xfrm>
                <a:off x="7125493" y="2574166"/>
                <a:ext cx="69586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2" name="TextBox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5493" y="2574166"/>
                <a:ext cx="695861" cy="276999"/>
              </a:xfrm>
              <a:prstGeom prst="rect">
                <a:avLst/>
              </a:prstGeom>
              <a:blipFill rotWithShape="0">
                <a:blip r:embed="rId7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/>
              <p:cNvSpPr txBox="1"/>
              <p:nvPr/>
            </p:nvSpPr>
            <p:spPr>
              <a:xfrm>
                <a:off x="7125493" y="4553809"/>
                <a:ext cx="69586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3" name="TextBox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5493" y="4553809"/>
                <a:ext cx="695861" cy="276999"/>
              </a:xfrm>
              <a:prstGeom prst="rect">
                <a:avLst/>
              </a:prstGeom>
              <a:blipFill rotWithShape="0">
                <a:blip r:embed="rId8"/>
                <a:stretch>
                  <a:fillRect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Oval 73"/>
          <p:cNvSpPr>
            <a:spLocks noChangeAspect="1"/>
          </p:cNvSpPr>
          <p:nvPr/>
        </p:nvSpPr>
        <p:spPr>
          <a:xfrm>
            <a:off x="9452375" y="3043928"/>
            <a:ext cx="1179095" cy="1179095"/>
          </a:xfrm>
          <a:prstGeom prst="ellipse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/>
          <p:cNvSpPr txBox="1"/>
          <p:nvPr/>
        </p:nvSpPr>
        <p:spPr>
          <a:xfrm>
            <a:off x="6388223" y="1366851"/>
            <a:ext cx="217040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 smtClean="0">
                <a:latin typeface="Karla" charset="0"/>
                <a:ea typeface="Karla" charset="0"/>
                <a:cs typeface="Karla" charset="0"/>
              </a:rPr>
              <a:t>hidden layer 2</a:t>
            </a:r>
            <a:endParaRPr lang="en-US" sz="2400" dirty="0"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9247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Anatomy of artificial neural network (ANN)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1722506" y="2129589"/>
            <a:ext cx="2576623" cy="1179095"/>
            <a:chOff x="3312867" y="1299411"/>
            <a:chExt cx="3996394" cy="1828800"/>
          </a:xfrm>
        </p:grpSpPr>
        <p:sp>
          <p:nvSpPr>
            <p:cNvPr id="4" name="Oval 3"/>
            <p:cNvSpPr>
              <a:spLocks noChangeAspect="1"/>
            </p:cNvSpPr>
            <p:nvPr/>
          </p:nvSpPr>
          <p:spPr>
            <a:xfrm>
              <a:off x="3312867" y="1299411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Arrow Connector 5"/>
            <p:cNvCxnSpPr>
              <a:stCxn id="4" idx="6"/>
              <a:endCxn id="14" idx="2"/>
            </p:cNvCxnSpPr>
            <p:nvPr/>
          </p:nvCxnSpPr>
          <p:spPr>
            <a:xfrm flipV="1">
              <a:off x="5141667" y="2213810"/>
              <a:ext cx="2167594" cy="2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Oval 10"/>
          <p:cNvSpPr>
            <a:spLocks noChangeAspect="1"/>
          </p:cNvSpPr>
          <p:nvPr/>
        </p:nvSpPr>
        <p:spPr>
          <a:xfrm>
            <a:off x="4299129" y="4110788"/>
            <a:ext cx="1179095" cy="1179095"/>
          </a:xfrm>
          <a:prstGeom prst="ellipse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>
            <a:spLocks noChangeAspect="1"/>
          </p:cNvSpPr>
          <p:nvPr/>
        </p:nvSpPr>
        <p:spPr>
          <a:xfrm>
            <a:off x="4299129" y="2129588"/>
            <a:ext cx="1179095" cy="1179095"/>
          </a:xfrm>
          <a:prstGeom prst="ellipse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/>
          <p:cNvCxnSpPr>
            <a:stCxn id="4" idx="6"/>
          </p:cNvCxnSpPr>
          <p:nvPr/>
        </p:nvCxnSpPr>
        <p:spPr>
          <a:xfrm>
            <a:off x="2901601" y="2719137"/>
            <a:ext cx="1397528" cy="1981199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lg" len="lg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1985387" y="2544425"/>
                <a:ext cx="69586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5387" y="2544425"/>
                <a:ext cx="695861" cy="276999"/>
              </a:xfrm>
              <a:prstGeom prst="rect">
                <a:avLst/>
              </a:prstGeom>
              <a:blipFill rotWithShape="0">
                <a:blip r:embed="rId2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1755677" y="4561835"/>
                <a:ext cx="113401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5677" y="4561835"/>
                <a:ext cx="1134018" cy="276999"/>
              </a:xfrm>
              <a:prstGeom prst="rect">
                <a:avLst/>
              </a:prstGeom>
              <a:blipFill rotWithShape="0">
                <a:blip r:embed="rId3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9698876" y="3493308"/>
                <a:ext cx="686092" cy="28033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𝑌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98876" y="3493308"/>
                <a:ext cx="686092" cy="280333"/>
              </a:xfrm>
              <a:prstGeom prst="rect">
                <a:avLst/>
              </a:prstGeom>
              <a:blipFill rotWithShape="0">
                <a:blip r:embed="rId4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/>
              <p:cNvSpPr txBox="1"/>
              <p:nvPr/>
            </p:nvSpPr>
            <p:spPr>
              <a:xfrm>
                <a:off x="4519482" y="2580635"/>
                <a:ext cx="69586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9482" y="2580635"/>
                <a:ext cx="695861" cy="276999"/>
              </a:xfrm>
              <a:prstGeom prst="rect">
                <a:avLst/>
              </a:prstGeom>
              <a:blipFill rotWithShape="0">
                <a:blip r:embed="rId5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4540746" y="4553810"/>
                <a:ext cx="69586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746" y="4553810"/>
                <a:ext cx="695861" cy="276999"/>
              </a:xfrm>
              <a:prstGeom prst="rect">
                <a:avLst/>
              </a:prstGeom>
              <a:blipFill rotWithShape="0">
                <a:blip r:embed="rId6"/>
                <a:stretch>
                  <a:fillRect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TextBox 43"/>
          <p:cNvSpPr txBox="1"/>
          <p:nvPr/>
        </p:nvSpPr>
        <p:spPr>
          <a:xfrm>
            <a:off x="1522530" y="1327484"/>
            <a:ext cx="162157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 smtClean="0">
                <a:latin typeface="Karla" charset="0"/>
                <a:ea typeface="Karla" charset="0"/>
                <a:cs typeface="Karla" charset="0"/>
              </a:rPr>
              <a:t>Input layer </a:t>
            </a:r>
            <a:endParaRPr lang="en-US" sz="2400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3925600" y="1369426"/>
            <a:ext cx="217040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 smtClean="0">
                <a:latin typeface="Karla" charset="0"/>
                <a:ea typeface="Karla" charset="0"/>
                <a:cs typeface="Karla" charset="0"/>
              </a:rPr>
              <a:t>hidden layer 1</a:t>
            </a:r>
            <a:endParaRPr lang="en-US" sz="2400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9244815" y="1366851"/>
            <a:ext cx="196696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latin typeface="Karla" charset="0"/>
                <a:ea typeface="Karla" charset="0"/>
                <a:cs typeface="Karla" charset="0"/>
              </a:rPr>
              <a:t>o</a:t>
            </a:r>
            <a:r>
              <a:rPr lang="en-US" sz="2400" dirty="0" smtClean="0">
                <a:latin typeface="Karla" charset="0"/>
                <a:ea typeface="Karla" charset="0"/>
                <a:cs typeface="Karla" charset="0"/>
              </a:rPr>
              <a:t>utput layer </a:t>
            </a:r>
            <a:endParaRPr lang="en-US" sz="2400" dirty="0">
              <a:latin typeface="Karla" charset="0"/>
              <a:ea typeface="Karla" charset="0"/>
              <a:cs typeface="Karla" charset="0"/>
            </a:endParaRPr>
          </a:p>
        </p:txBody>
      </p:sp>
      <p:grpSp>
        <p:nvGrpSpPr>
          <p:cNvPr id="57" name="Group 56"/>
          <p:cNvGrpSpPr/>
          <p:nvPr/>
        </p:nvGrpSpPr>
        <p:grpSpPr>
          <a:xfrm>
            <a:off x="1743769" y="4110788"/>
            <a:ext cx="2555360" cy="1179095"/>
            <a:chOff x="3439720" y="1249823"/>
            <a:chExt cx="3963415" cy="1828800"/>
          </a:xfrm>
        </p:grpSpPr>
        <p:sp>
          <p:nvSpPr>
            <p:cNvPr id="58" name="Oval 57"/>
            <p:cNvSpPr>
              <a:spLocks noChangeAspect="1"/>
            </p:cNvSpPr>
            <p:nvPr/>
          </p:nvSpPr>
          <p:spPr>
            <a:xfrm>
              <a:off x="3439720" y="1249823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9" name="Straight Arrow Connector 58"/>
            <p:cNvCxnSpPr>
              <a:stCxn id="58" idx="6"/>
              <a:endCxn id="11" idx="2"/>
            </p:cNvCxnSpPr>
            <p:nvPr/>
          </p:nvCxnSpPr>
          <p:spPr>
            <a:xfrm>
              <a:off x="5268520" y="2164224"/>
              <a:ext cx="2134615" cy="0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/>
          <p:cNvGrpSpPr/>
          <p:nvPr/>
        </p:nvGrpSpPr>
        <p:grpSpPr>
          <a:xfrm>
            <a:off x="6854487" y="3633477"/>
            <a:ext cx="2576623" cy="1701954"/>
            <a:chOff x="3312867" y="488446"/>
            <a:chExt cx="3996394" cy="2639765"/>
          </a:xfrm>
        </p:grpSpPr>
        <p:sp>
          <p:nvSpPr>
            <p:cNvPr id="61" name="Oval 60"/>
            <p:cNvSpPr>
              <a:spLocks noChangeAspect="1"/>
            </p:cNvSpPr>
            <p:nvPr/>
          </p:nvSpPr>
          <p:spPr>
            <a:xfrm>
              <a:off x="3312867" y="1299411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5" name="Straight Arrow Connector 64"/>
            <p:cNvCxnSpPr/>
            <p:nvPr/>
          </p:nvCxnSpPr>
          <p:spPr>
            <a:xfrm flipV="1">
              <a:off x="5141667" y="488446"/>
              <a:ext cx="2167594" cy="1725366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Group 65"/>
          <p:cNvGrpSpPr/>
          <p:nvPr/>
        </p:nvGrpSpPr>
        <p:grpSpPr>
          <a:xfrm>
            <a:off x="2922864" y="2126160"/>
            <a:ext cx="5131983" cy="2574176"/>
            <a:chOff x="-2818142" y="1299411"/>
            <a:chExt cx="7959809" cy="3992599"/>
          </a:xfrm>
        </p:grpSpPr>
        <p:sp>
          <p:nvSpPr>
            <p:cNvPr id="67" name="Oval 66"/>
            <p:cNvSpPr>
              <a:spLocks noChangeAspect="1"/>
            </p:cNvSpPr>
            <p:nvPr/>
          </p:nvSpPr>
          <p:spPr>
            <a:xfrm>
              <a:off x="3312867" y="1299411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8" name="Straight Arrow Connector 67"/>
            <p:cNvCxnSpPr>
              <a:stCxn id="58" idx="6"/>
              <a:endCxn id="14" idx="2"/>
            </p:cNvCxnSpPr>
            <p:nvPr/>
          </p:nvCxnSpPr>
          <p:spPr>
            <a:xfrm flipV="1">
              <a:off x="-2818142" y="2219129"/>
              <a:ext cx="2134615" cy="3072881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1" name="Straight Arrow Connector 70"/>
          <p:cNvCxnSpPr>
            <a:stCxn id="67" idx="6"/>
          </p:cNvCxnSpPr>
          <p:nvPr/>
        </p:nvCxnSpPr>
        <p:spPr>
          <a:xfrm>
            <a:off x="8054847" y="2715708"/>
            <a:ext cx="1376263" cy="960005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lg" len="lg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/>
              <p:cNvSpPr txBox="1"/>
              <p:nvPr/>
            </p:nvSpPr>
            <p:spPr>
              <a:xfrm>
                <a:off x="7125493" y="2574166"/>
                <a:ext cx="69586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2" name="TextBox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5493" y="2574166"/>
                <a:ext cx="695861" cy="276999"/>
              </a:xfrm>
              <a:prstGeom prst="rect">
                <a:avLst/>
              </a:prstGeom>
              <a:blipFill rotWithShape="0">
                <a:blip r:embed="rId7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/>
              <p:cNvSpPr txBox="1"/>
              <p:nvPr/>
            </p:nvSpPr>
            <p:spPr>
              <a:xfrm>
                <a:off x="7125493" y="4553809"/>
                <a:ext cx="69586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3" name="TextBox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5493" y="4553809"/>
                <a:ext cx="695861" cy="276999"/>
              </a:xfrm>
              <a:prstGeom prst="rect">
                <a:avLst/>
              </a:prstGeom>
              <a:blipFill rotWithShape="0">
                <a:blip r:embed="rId8"/>
                <a:stretch>
                  <a:fillRect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Oval 73"/>
          <p:cNvSpPr>
            <a:spLocks noChangeAspect="1"/>
          </p:cNvSpPr>
          <p:nvPr/>
        </p:nvSpPr>
        <p:spPr>
          <a:xfrm>
            <a:off x="9452375" y="3043928"/>
            <a:ext cx="1179095" cy="1179095"/>
          </a:xfrm>
          <a:prstGeom prst="ellipse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/>
          <p:cNvSpPr txBox="1"/>
          <p:nvPr/>
        </p:nvSpPr>
        <p:spPr>
          <a:xfrm>
            <a:off x="6388223" y="1366851"/>
            <a:ext cx="2170400" cy="3693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 smtClean="0">
                <a:latin typeface="Karla" charset="0"/>
                <a:ea typeface="Karla" charset="0"/>
                <a:cs typeface="Karla" charset="0"/>
              </a:rPr>
              <a:t>hidden layer </a:t>
            </a:r>
            <a:r>
              <a:rPr lang="en-US" sz="2400" i="1" dirty="0" smtClean="0">
                <a:latin typeface="Cambria Math" charset="0"/>
                <a:ea typeface="Cambria Math" charset="0"/>
                <a:cs typeface="Cambria Math" charset="0"/>
              </a:rPr>
              <a:t>n</a:t>
            </a:r>
            <a:endParaRPr lang="en-US" sz="2400" i="1" dirty="0"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046366" y="2449260"/>
            <a:ext cx="68371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mr-IN" sz="2400" smtClean="0">
                <a:latin typeface="Karla" charset="0"/>
                <a:ea typeface="Karla" charset="0"/>
                <a:cs typeface="Karla" charset="0"/>
              </a:rPr>
              <a:t>…</a:t>
            </a:r>
            <a:endParaRPr lang="en-US" sz="2400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035270" y="4458644"/>
            <a:ext cx="68371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mr-IN" sz="2400" smtClean="0">
                <a:latin typeface="Karla" charset="0"/>
                <a:ea typeface="Karla" charset="0"/>
                <a:cs typeface="Karla" charset="0"/>
              </a:rPr>
              <a:t>…</a:t>
            </a:r>
            <a:endParaRPr lang="en-US" sz="2400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755677" y="5812742"/>
            <a:ext cx="100121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We will talk later about the choice of the number of layers.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2115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Group 65"/>
          <p:cNvGrpSpPr/>
          <p:nvPr/>
        </p:nvGrpSpPr>
        <p:grpSpPr>
          <a:xfrm>
            <a:off x="2922864" y="2204535"/>
            <a:ext cx="5131983" cy="2966064"/>
            <a:chOff x="-2818142" y="1299411"/>
            <a:chExt cx="7959809" cy="4600426"/>
          </a:xfrm>
        </p:grpSpPr>
        <p:sp>
          <p:nvSpPr>
            <p:cNvPr id="67" name="Oval 66"/>
            <p:cNvSpPr>
              <a:spLocks noChangeAspect="1"/>
            </p:cNvSpPr>
            <p:nvPr/>
          </p:nvSpPr>
          <p:spPr>
            <a:xfrm>
              <a:off x="3312867" y="1299411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8" name="Straight Arrow Connector 67"/>
            <p:cNvCxnSpPr>
              <a:stCxn id="58" idx="6"/>
              <a:endCxn id="14" idx="2"/>
            </p:cNvCxnSpPr>
            <p:nvPr/>
          </p:nvCxnSpPr>
          <p:spPr>
            <a:xfrm flipV="1">
              <a:off x="-2818142" y="2358150"/>
              <a:ext cx="2098471" cy="3541687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/>
              <p:cNvSpPr txBox="1"/>
              <p:nvPr/>
            </p:nvSpPr>
            <p:spPr>
              <a:xfrm>
                <a:off x="7117368" y="2594910"/>
                <a:ext cx="69586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2" name="TextBox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7368" y="2594910"/>
                <a:ext cx="695861" cy="276999"/>
              </a:xfrm>
              <a:prstGeom prst="rect">
                <a:avLst/>
              </a:prstGeom>
              <a:blipFill rotWithShape="0">
                <a:blip r:embed="rId2"/>
                <a:stretch>
                  <a:fillRect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Anatomy of artificial neural network (ANN)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1722506" y="2599852"/>
            <a:ext cx="2553320" cy="1179095"/>
            <a:chOff x="3312867" y="1299411"/>
            <a:chExt cx="3960251" cy="1828800"/>
          </a:xfrm>
        </p:grpSpPr>
        <p:sp>
          <p:nvSpPr>
            <p:cNvPr id="4" name="Oval 3"/>
            <p:cNvSpPr>
              <a:spLocks noChangeAspect="1"/>
            </p:cNvSpPr>
            <p:nvPr/>
          </p:nvSpPr>
          <p:spPr>
            <a:xfrm>
              <a:off x="3312867" y="1299411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Arrow Connector 5"/>
            <p:cNvCxnSpPr>
              <a:stCxn id="4" idx="6"/>
              <a:endCxn id="14" idx="2"/>
            </p:cNvCxnSpPr>
            <p:nvPr/>
          </p:nvCxnSpPr>
          <p:spPr>
            <a:xfrm flipV="1">
              <a:off x="5141667" y="1745005"/>
              <a:ext cx="2131451" cy="468807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9" name="Straight Arrow Connector 18"/>
          <p:cNvCxnSpPr>
            <a:stCxn id="4" idx="6"/>
            <a:endCxn id="11" idx="2"/>
          </p:cNvCxnSpPr>
          <p:nvPr/>
        </p:nvCxnSpPr>
        <p:spPr>
          <a:xfrm>
            <a:off x="2901601" y="3189400"/>
            <a:ext cx="1397526" cy="2432246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lg" len="lg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1985387" y="3014688"/>
                <a:ext cx="69586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5387" y="3014688"/>
                <a:ext cx="695861" cy="276999"/>
              </a:xfrm>
              <a:prstGeom prst="rect">
                <a:avLst/>
              </a:prstGeom>
              <a:blipFill rotWithShape="0">
                <a:blip r:embed="rId3"/>
                <a:stretch>
                  <a:fillRect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1755677" y="5032098"/>
                <a:ext cx="113401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5677" y="5032098"/>
                <a:ext cx="1134018" cy="276999"/>
              </a:xfrm>
              <a:prstGeom prst="rect">
                <a:avLst/>
              </a:prstGeom>
              <a:blipFill rotWithShape="0">
                <a:blip r:embed="rId4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9698876" y="3963571"/>
                <a:ext cx="686092" cy="28033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𝑌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98876" y="3963571"/>
                <a:ext cx="686092" cy="280333"/>
              </a:xfrm>
              <a:prstGeom prst="rect">
                <a:avLst/>
              </a:prstGeom>
              <a:blipFill rotWithShape="0">
                <a:blip r:embed="rId5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/>
          <p:cNvGrpSpPr/>
          <p:nvPr/>
        </p:nvGrpSpPr>
        <p:grpSpPr>
          <a:xfrm>
            <a:off x="4275826" y="2297595"/>
            <a:ext cx="1179095" cy="1179095"/>
            <a:chOff x="4299129" y="2129588"/>
            <a:chExt cx="1179095" cy="1179095"/>
          </a:xfrm>
        </p:grpSpPr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4299129" y="2129588"/>
              <a:ext cx="1179095" cy="1179095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/>
                <p:cNvSpPr txBox="1"/>
                <p:nvPr/>
              </p:nvSpPr>
              <p:spPr>
                <a:xfrm>
                  <a:off x="4519482" y="2580635"/>
                  <a:ext cx="695861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11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2" name="TextBox 4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19482" y="2580635"/>
                  <a:ext cx="695861" cy="276999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b="-1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" name="Group 9"/>
          <p:cNvGrpSpPr/>
          <p:nvPr/>
        </p:nvGrpSpPr>
        <p:grpSpPr>
          <a:xfrm>
            <a:off x="4299127" y="5032098"/>
            <a:ext cx="1179095" cy="1179095"/>
            <a:chOff x="4299129" y="4110788"/>
            <a:chExt cx="1179095" cy="1179095"/>
          </a:xfrm>
        </p:grpSpPr>
        <p:sp>
          <p:nvSpPr>
            <p:cNvPr id="11" name="Oval 10"/>
            <p:cNvSpPr>
              <a:spLocks noChangeAspect="1"/>
            </p:cNvSpPr>
            <p:nvPr/>
          </p:nvSpPr>
          <p:spPr>
            <a:xfrm>
              <a:off x="4299129" y="4110788"/>
              <a:ext cx="1179095" cy="1179095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/>
                <p:cNvSpPr txBox="1"/>
                <p:nvPr/>
              </p:nvSpPr>
              <p:spPr>
                <a:xfrm>
                  <a:off x="4540746" y="4553810"/>
                  <a:ext cx="695861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13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3" name="TextBox 4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40746" y="4553810"/>
                  <a:ext cx="695861" cy="276999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4" name="TextBox 43"/>
          <p:cNvSpPr txBox="1"/>
          <p:nvPr/>
        </p:nvSpPr>
        <p:spPr>
          <a:xfrm>
            <a:off x="1522530" y="922533"/>
            <a:ext cx="162157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 smtClean="0">
                <a:latin typeface="Karla" charset="0"/>
                <a:ea typeface="Karla" charset="0"/>
                <a:cs typeface="Karla" charset="0"/>
              </a:rPr>
              <a:t>Input layer </a:t>
            </a:r>
            <a:endParaRPr lang="en-US" sz="2400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3925600" y="964475"/>
            <a:ext cx="2170400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dirty="0" smtClean="0">
                <a:latin typeface="Karla" charset="0"/>
                <a:ea typeface="Karla" charset="0"/>
                <a:cs typeface="Karla" charset="0"/>
              </a:rPr>
              <a:t>hidden layer 1, 3 nodes</a:t>
            </a:r>
            <a:endParaRPr lang="en-US" sz="2400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9244815" y="961900"/>
            <a:ext cx="196696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latin typeface="Karla" charset="0"/>
                <a:ea typeface="Karla" charset="0"/>
                <a:cs typeface="Karla" charset="0"/>
              </a:rPr>
              <a:t>o</a:t>
            </a:r>
            <a:r>
              <a:rPr lang="en-US" sz="2400" dirty="0" smtClean="0">
                <a:latin typeface="Karla" charset="0"/>
                <a:ea typeface="Karla" charset="0"/>
                <a:cs typeface="Karla" charset="0"/>
              </a:rPr>
              <a:t>utput layer </a:t>
            </a:r>
            <a:endParaRPr lang="en-US" sz="2400" dirty="0">
              <a:latin typeface="Karla" charset="0"/>
              <a:ea typeface="Karla" charset="0"/>
              <a:cs typeface="Karla" charset="0"/>
            </a:endParaRPr>
          </a:p>
        </p:txBody>
      </p:sp>
      <p:grpSp>
        <p:nvGrpSpPr>
          <p:cNvPr id="57" name="Group 56"/>
          <p:cNvGrpSpPr/>
          <p:nvPr/>
        </p:nvGrpSpPr>
        <p:grpSpPr>
          <a:xfrm>
            <a:off x="1743769" y="4581051"/>
            <a:ext cx="2555358" cy="1179095"/>
            <a:chOff x="3439720" y="1249823"/>
            <a:chExt cx="3963412" cy="1828800"/>
          </a:xfrm>
        </p:grpSpPr>
        <p:sp>
          <p:nvSpPr>
            <p:cNvPr id="58" name="Oval 57"/>
            <p:cNvSpPr>
              <a:spLocks noChangeAspect="1"/>
            </p:cNvSpPr>
            <p:nvPr/>
          </p:nvSpPr>
          <p:spPr>
            <a:xfrm>
              <a:off x="3439720" y="1249823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9" name="Straight Arrow Connector 58"/>
            <p:cNvCxnSpPr>
              <a:stCxn id="58" idx="6"/>
              <a:endCxn id="11" idx="2"/>
            </p:cNvCxnSpPr>
            <p:nvPr/>
          </p:nvCxnSpPr>
          <p:spPr>
            <a:xfrm>
              <a:off x="5268520" y="2164224"/>
              <a:ext cx="2134612" cy="679322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1" name="Straight Arrow Connector 70"/>
          <p:cNvCxnSpPr>
            <a:stCxn id="67" idx="6"/>
            <a:endCxn id="74" idx="2"/>
          </p:cNvCxnSpPr>
          <p:nvPr/>
        </p:nvCxnSpPr>
        <p:spPr>
          <a:xfrm>
            <a:off x="8054847" y="2794083"/>
            <a:ext cx="1365318" cy="1348576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lg" len="lg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8" name="Group 17"/>
          <p:cNvGrpSpPr/>
          <p:nvPr/>
        </p:nvGrpSpPr>
        <p:grpSpPr>
          <a:xfrm>
            <a:off x="6854487" y="4142659"/>
            <a:ext cx="2565678" cy="2041860"/>
            <a:chOff x="6854487" y="3672396"/>
            <a:chExt cx="2565678" cy="2041860"/>
          </a:xfrm>
        </p:grpSpPr>
        <p:grpSp>
          <p:nvGrpSpPr>
            <p:cNvPr id="60" name="Group 59"/>
            <p:cNvGrpSpPr/>
            <p:nvPr/>
          </p:nvGrpSpPr>
          <p:grpSpPr>
            <a:xfrm>
              <a:off x="6854487" y="3672396"/>
              <a:ext cx="2565678" cy="2041860"/>
              <a:chOff x="3312867" y="548811"/>
              <a:chExt cx="3979419" cy="3166965"/>
            </a:xfrm>
          </p:grpSpPr>
          <p:sp>
            <p:nvSpPr>
              <p:cNvPr id="61" name="Oval 60"/>
              <p:cNvSpPr>
                <a:spLocks noChangeAspect="1"/>
              </p:cNvSpPr>
              <p:nvPr/>
            </p:nvSpPr>
            <p:spPr>
              <a:xfrm>
                <a:off x="3312867" y="1886976"/>
                <a:ext cx="1828800" cy="18288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5" name="Straight Arrow Connector 64"/>
              <p:cNvCxnSpPr>
                <a:stCxn id="61" idx="6"/>
                <a:endCxn id="74" idx="2"/>
              </p:cNvCxnSpPr>
              <p:nvPr/>
            </p:nvCxnSpPr>
            <p:spPr>
              <a:xfrm flipV="1">
                <a:off x="5141667" y="548811"/>
                <a:ext cx="2150619" cy="2252566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headEnd w="lg" len="lg"/>
                <a:tailEnd type="triangle" w="lg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TextBox 72"/>
                <p:cNvSpPr txBox="1"/>
                <p:nvPr/>
              </p:nvSpPr>
              <p:spPr>
                <a:xfrm>
                  <a:off x="7125493" y="4971822"/>
                  <a:ext cx="695861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3" name="TextBox 7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25493" y="4971822"/>
                  <a:ext cx="695861" cy="276999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b="-1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74" name="Oval 73"/>
          <p:cNvSpPr>
            <a:spLocks noChangeAspect="1"/>
          </p:cNvSpPr>
          <p:nvPr/>
        </p:nvSpPr>
        <p:spPr>
          <a:xfrm>
            <a:off x="9420165" y="3553111"/>
            <a:ext cx="1179095" cy="1179095"/>
          </a:xfrm>
          <a:prstGeom prst="ellipse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/>
          <p:cNvSpPr txBox="1"/>
          <p:nvPr/>
        </p:nvSpPr>
        <p:spPr>
          <a:xfrm>
            <a:off x="6388223" y="961900"/>
            <a:ext cx="2170400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 smtClean="0">
                <a:latin typeface="Karla" charset="0"/>
                <a:ea typeface="Karla" charset="0"/>
                <a:cs typeface="Karla" charset="0"/>
              </a:rPr>
              <a:t>hidden layer </a:t>
            </a:r>
            <a:r>
              <a:rPr lang="en-US" sz="2400" i="1" dirty="0" smtClean="0">
                <a:latin typeface="Cambria Math" charset="0"/>
                <a:ea typeface="Cambria Math" charset="0"/>
                <a:cs typeface="Cambria Math" charset="0"/>
              </a:rPr>
              <a:t>n</a:t>
            </a:r>
          </a:p>
          <a:p>
            <a:pPr algn="ctr"/>
            <a:r>
              <a:rPr lang="en-US" sz="2400" i="1" dirty="0">
                <a:latin typeface="Karla" charset="0"/>
                <a:ea typeface="Karla" charset="0"/>
                <a:cs typeface="Karla" charset="0"/>
              </a:rPr>
              <a:t>3</a:t>
            </a:r>
            <a:r>
              <a:rPr lang="en-US" sz="2400" i="1" dirty="0" smtClean="0">
                <a:latin typeface="Karla" charset="0"/>
                <a:ea typeface="Karla" charset="0"/>
                <a:cs typeface="Karla" charset="0"/>
              </a:rPr>
              <a:t> nodes</a:t>
            </a:r>
            <a:endParaRPr lang="en-US" sz="2400" i="1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5995029" y="3963571"/>
            <a:ext cx="68371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mr-IN" sz="2400" smtClean="0">
                <a:latin typeface="Karla" charset="0"/>
                <a:ea typeface="Karla" charset="0"/>
                <a:cs typeface="Karla" charset="0"/>
              </a:rPr>
              <a:t>…</a:t>
            </a:r>
            <a:endParaRPr lang="en-US" sz="2400" dirty="0">
              <a:latin typeface="Karla" charset="0"/>
              <a:ea typeface="Karla" charset="0"/>
              <a:cs typeface="Karla" charset="0"/>
            </a:endParaRPr>
          </a:p>
        </p:txBody>
      </p:sp>
      <p:grpSp>
        <p:nvGrpSpPr>
          <p:cNvPr id="41" name="Group 40"/>
          <p:cNvGrpSpPr/>
          <p:nvPr/>
        </p:nvGrpSpPr>
        <p:grpSpPr>
          <a:xfrm>
            <a:off x="4220313" y="3618593"/>
            <a:ext cx="1179095" cy="1179095"/>
            <a:chOff x="4299129" y="4110788"/>
            <a:chExt cx="1179095" cy="1179095"/>
          </a:xfrm>
        </p:grpSpPr>
        <p:sp>
          <p:nvSpPr>
            <p:cNvPr id="47" name="Oval 46"/>
            <p:cNvSpPr>
              <a:spLocks noChangeAspect="1"/>
            </p:cNvSpPr>
            <p:nvPr/>
          </p:nvSpPr>
          <p:spPr>
            <a:xfrm>
              <a:off x="4299129" y="4110788"/>
              <a:ext cx="1179095" cy="1179095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/>
                <p:cNvSpPr txBox="1"/>
                <p:nvPr/>
              </p:nvSpPr>
              <p:spPr>
                <a:xfrm>
                  <a:off x="4540746" y="4553810"/>
                  <a:ext cx="695861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12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8" name="TextBox 4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40746" y="4553810"/>
                  <a:ext cx="695861" cy="276999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49" name="Straight Arrow Connector 48"/>
          <p:cNvCxnSpPr>
            <a:stCxn id="4" idx="6"/>
            <a:endCxn id="47" idx="2"/>
          </p:cNvCxnSpPr>
          <p:nvPr/>
        </p:nvCxnSpPr>
        <p:spPr>
          <a:xfrm>
            <a:off x="2901601" y="3189400"/>
            <a:ext cx="1318712" cy="1018741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lg" len="lg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31" idx="3"/>
            <a:endCxn id="47" idx="2"/>
          </p:cNvCxnSpPr>
          <p:nvPr/>
        </p:nvCxnSpPr>
        <p:spPr>
          <a:xfrm flipV="1">
            <a:off x="2889695" y="4208141"/>
            <a:ext cx="1330618" cy="962457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lg" len="lg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5" name="Group 54"/>
          <p:cNvGrpSpPr/>
          <p:nvPr/>
        </p:nvGrpSpPr>
        <p:grpSpPr>
          <a:xfrm>
            <a:off x="6820239" y="3592017"/>
            <a:ext cx="1179095" cy="1179095"/>
            <a:chOff x="4299129" y="4110788"/>
            <a:chExt cx="1179095" cy="1179095"/>
          </a:xfrm>
        </p:grpSpPr>
        <p:sp>
          <p:nvSpPr>
            <p:cNvPr id="56" name="Oval 55"/>
            <p:cNvSpPr>
              <a:spLocks noChangeAspect="1"/>
            </p:cNvSpPr>
            <p:nvPr/>
          </p:nvSpPr>
          <p:spPr>
            <a:xfrm>
              <a:off x="4299129" y="4110788"/>
              <a:ext cx="1179095" cy="1179095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TextBox 61"/>
                <p:cNvSpPr txBox="1"/>
                <p:nvPr/>
              </p:nvSpPr>
              <p:spPr>
                <a:xfrm>
                  <a:off x="4540746" y="4553810"/>
                  <a:ext cx="695861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2" name="TextBox 6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40746" y="4553810"/>
                  <a:ext cx="695861" cy="276999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b="-1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63" name="Straight Arrow Connector 62"/>
          <p:cNvCxnSpPr>
            <a:stCxn id="56" idx="6"/>
            <a:endCxn id="74" idx="2"/>
          </p:cNvCxnSpPr>
          <p:nvPr/>
        </p:nvCxnSpPr>
        <p:spPr>
          <a:xfrm flipV="1">
            <a:off x="7999334" y="4142659"/>
            <a:ext cx="1420831" cy="38906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lg" len="lg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7081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GEC_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1" id="{2B62E5F0-D20D-8A49-A753-32DBE871C0F7}" vid="{B30C7E9A-7585-A448-B1BB-C615A660632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Lecture6_PerceptronBackProp</Template>
  <TotalTime>16790</TotalTime>
  <Words>1438</Words>
  <Application>Microsoft Macintosh PowerPoint</Application>
  <PresentationFormat>Widescreen</PresentationFormat>
  <Paragraphs>387</Paragraphs>
  <Slides>53</Slides>
  <Notes>1</Notes>
  <HiddenSlides>1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61" baseType="lpstr">
      <vt:lpstr>Calibri</vt:lpstr>
      <vt:lpstr>Cambria Math</vt:lpstr>
      <vt:lpstr>Karla</vt:lpstr>
      <vt:lpstr>Mangal</vt:lpstr>
      <vt:lpstr>Times New Roman</vt:lpstr>
      <vt:lpstr>Arial</vt:lpstr>
      <vt:lpstr>GEC_template</vt:lpstr>
      <vt:lpstr>Equation</vt:lpstr>
      <vt:lpstr>Lecture 5: Anatomy of NN</vt:lpstr>
      <vt:lpstr>Outline  </vt:lpstr>
      <vt:lpstr>Outline  </vt:lpstr>
      <vt:lpstr>Anatomy of artificial neural network (ANN)</vt:lpstr>
      <vt:lpstr>Anatomy of artificial neural network (ANN)</vt:lpstr>
      <vt:lpstr>Anatomy of artificial neural network (ANN)</vt:lpstr>
      <vt:lpstr>Anatomy of artificial neural network (ANN)</vt:lpstr>
      <vt:lpstr>Anatomy of artificial neural network (ANN)</vt:lpstr>
      <vt:lpstr>Anatomy of artificial neural network (ANN)</vt:lpstr>
      <vt:lpstr>Anatomy of artificial neural network (ANN)</vt:lpstr>
      <vt:lpstr>Anatomy of artificial neural network (ANN)</vt:lpstr>
      <vt:lpstr>Why layers? Representation</vt:lpstr>
      <vt:lpstr>Learning Multiple Components</vt:lpstr>
      <vt:lpstr>Depth = Repeated Compositions</vt:lpstr>
      <vt:lpstr>Neural Networks</vt:lpstr>
      <vt:lpstr>Depth = Repeated Compositions</vt:lpstr>
      <vt:lpstr>Outline  </vt:lpstr>
      <vt:lpstr>Outline  </vt:lpstr>
      <vt:lpstr>Activation function</vt:lpstr>
      <vt:lpstr>Activation function</vt:lpstr>
      <vt:lpstr>Beyond Linear Models</vt:lpstr>
      <vt:lpstr>Traditional ML</vt:lpstr>
      <vt:lpstr>Deep Learning</vt:lpstr>
      <vt:lpstr>Activation function</vt:lpstr>
      <vt:lpstr>PowerPoint Presentation</vt:lpstr>
      <vt:lpstr>ReLU and Softplus</vt:lpstr>
      <vt:lpstr>Generalized ReLU</vt:lpstr>
      <vt:lpstr>Maxout </vt:lpstr>
      <vt:lpstr>Swish: A Self-Gated Activation Function  </vt:lpstr>
      <vt:lpstr>Outline  </vt:lpstr>
      <vt:lpstr>Loss Function</vt:lpstr>
      <vt:lpstr>Loss Function</vt:lpstr>
      <vt:lpstr>Cost Function</vt:lpstr>
      <vt:lpstr>Design Choices</vt:lpstr>
      <vt:lpstr>Output Units</vt:lpstr>
      <vt:lpstr>Link function</vt:lpstr>
      <vt:lpstr>Output Units</vt:lpstr>
      <vt:lpstr>Output Units</vt:lpstr>
      <vt:lpstr>Link function multi-class problem</vt:lpstr>
      <vt:lpstr>Output Units</vt:lpstr>
      <vt:lpstr>Output Units</vt:lpstr>
      <vt:lpstr>Output Units</vt:lpstr>
      <vt:lpstr>Design Choices</vt:lpstr>
      <vt:lpstr>NN in action </vt:lpstr>
      <vt:lpstr>NN in action </vt:lpstr>
      <vt:lpstr>NN in action </vt:lpstr>
      <vt:lpstr>NN in action </vt:lpstr>
      <vt:lpstr>NN in action </vt:lpstr>
      <vt:lpstr>NN in action</vt:lpstr>
      <vt:lpstr>NN in action </vt:lpstr>
      <vt:lpstr>Universal Approximation Theorem</vt:lpstr>
      <vt:lpstr>Better Generalization with Depth</vt:lpstr>
      <vt:lpstr>Large, Shallow Nets Overfit More</vt:lpstr>
    </vt:vector>
  </TitlesOfParts>
  <Company>Harvard</Company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Feedforward Networks</dc:title>
  <dc:creator>Harikrishna Narasimhan</dc:creator>
  <cp:lastModifiedBy>Microsoft Office User</cp:lastModifiedBy>
  <cp:revision>328</cp:revision>
  <cp:lastPrinted>2018-03-05T02:43:56Z</cp:lastPrinted>
  <dcterms:created xsi:type="dcterms:W3CDTF">2017-11-02T16:57:55Z</dcterms:created>
  <dcterms:modified xsi:type="dcterms:W3CDTF">2019-07-24T07:51:50Z</dcterms:modified>
</cp:coreProperties>
</file>